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jgK11/49KP0qihs42LGLU6QYUw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a5a6f3eda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a5a6f3eda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a5a6f3eda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a2cf56fd6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a2cf56fd6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Sigtuna IF fotboll – För trygga ungdomar" id="88" name="Google Shape;88;p1"/>
          <p:cNvPicPr preferRelativeResize="0"/>
          <p:nvPr/>
        </p:nvPicPr>
        <p:blipFill rotWithShape="1">
          <a:blip r:embed="rId3">
            <a:alphaModFix/>
          </a:blip>
          <a:srcRect b="0" l="0" r="0" t="0"/>
          <a:stretch/>
        </p:blipFill>
        <p:spPr>
          <a:xfrm rot="-1158604">
            <a:off x="1211830" y="3727977"/>
            <a:ext cx="2198205" cy="2292118"/>
          </a:xfrm>
          <a:prstGeom prst="rect">
            <a:avLst/>
          </a:prstGeom>
          <a:noFill/>
          <a:ln>
            <a:noFill/>
          </a:ln>
        </p:spPr>
      </p:pic>
      <p:sp>
        <p:nvSpPr>
          <p:cNvPr id="89" name="Google Shape;89;p1"/>
          <p:cNvSpPr/>
          <p:nvPr/>
        </p:nvSpPr>
        <p:spPr>
          <a:xfrm>
            <a:off x="156754" y="130629"/>
            <a:ext cx="11878492" cy="6601097"/>
          </a:xfrm>
          <a:prstGeom prst="rect">
            <a:avLst/>
          </a:prstGeom>
          <a:noFill/>
          <a:ln cap="flat" cmpd="sng" w="76200">
            <a:solidFill>
              <a:srgbClr val="9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8464820" y="3495058"/>
            <a:ext cx="2810204" cy="2735597"/>
          </a:xfrm>
          <a:prstGeom prst="rect">
            <a:avLst/>
          </a:prstGeom>
          <a:noFill/>
          <a:ln>
            <a:noFill/>
          </a:ln>
        </p:spPr>
      </p:pic>
      <p:sp>
        <p:nvSpPr>
          <p:cNvPr id="91" name="Google Shape;91;p1"/>
          <p:cNvSpPr txBox="1"/>
          <p:nvPr/>
        </p:nvSpPr>
        <p:spPr>
          <a:xfrm>
            <a:off x="1620475" y="1631202"/>
            <a:ext cx="8951100" cy="384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sv-SE" sz="6000" u="none" cap="none" strike="noStrike">
                <a:solidFill>
                  <a:srgbClr val="9E0000"/>
                </a:solidFill>
                <a:latin typeface="Algerian"/>
                <a:ea typeface="Algerian"/>
                <a:cs typeface="Algerian"/>
                <a:sym typeface="Algerian"/>
              </a:rPr>
              <a:t>Sigtuna Julmarknad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sv-SE" sz="4000" u="none" cap="none" strike="noStrike">
                <a:solidFill>
                  <a:srgbClr val="9E0000"/>
                </a:solidFill>
                <a:latin typeface="Algerian"/>
                <a:ea typeface="Algerian"/>
                <a:cs typeface="Algerian"/>
                <a:sym typeface="Algerian"/>
              </a:rPr>
              <a:t>Bemanning Sigtuna IF IBK</a:t>
            </a:r>
            <a:br>
              <a:rPr b="0" i="0" lang="sv-SE" sz="4000" u="none" cap="none" strike="noStrike">
                <a:solidFill>
                  <a:srgbClr val="9E0000"/>
                </a:solidFill>
                <a:latin typeface="Algerian"/>
                <a:ea typeface="Algerian"/>
                <a:cs typeface="Algerian"/>
                <a:sym typeface="Algerian"/>
              </a:rPr>
            </a:br>
            <a:endParaRPr b="0" i="0" sz="4000" u="none" cap="none" strike="noStrike">
              <a:solidFill>
                <a:srgbClr val="9E0000"/>
              </a:solidFill>
              <a:latin typeface="Algerian"/>
              <a:ea typeface="Algerian"/>
              <a:cs typeface="Algerian"/>
              <a:sym typeface="Algerian"/>
            </a:endParaRPr>
          </a:p>
          <a:p>
            <a:pPr indent="0" lvl="0" marL="0" marR="0" rtl="0" algn="ctr">
              <a:lnSpc>
                <a:spcPct val="100000"/>
              </a:lnSpc>
              <a:spcBef>
                <a:spcPts val="0"/>
              </a:spcBef>
              <a:spcAft>
                <a:spcPts val="0"/>
              </a:spcAft>
              <a:buClr>
                <a:srgbClr val="000000"/>
              </a:buClr>
              <a:buSzPts val="4000"/>
              <a:buFont typeface="Arial"/>
              <a:buNone/>
            </a:pPr>
            <a:r>
              <a:rPr b="0" i="0" lang="sv-SE" sz="4000" u="none" cap="none" strike="noStrike">
                <a:solidFill>
                  <a:srgbClr val="9E0000"/>
                </a:solidFill>
                <a:latin typeface="Algerian"/>
                <a:ea typeface="Algerian"/>
                <a:cs typeface="Algerian"/>
                <a:sym typeface="Algerian"/>
              </a:rPr>
              <a:t>4 Söndagar</a:t>
            </a:r>
            <a:endParaRPr b="0" i="0" sz="4000" u="none" cap="none" strike="noStrike">
              <a:solidFill>
                <a:srgbClr val="9E0000"/>
              </a:solidFill>
              <a:latin typeface="Algerian"/>
              <a:ea typeface="Algerian"/>
              <a:cs typeface="Algerian"/>
              <a:sym typeface="Algerian"/>
            </a:endParaRPr>
          </a:p>
          <a:p>
            <a:pPr indent="0" lvl="0" marL="0" marR="0" rtl="0" algn="ctr">
              <a:lnSpc>
                <a:spcPct val="100000"/>
              </a:lnSpc>
              <a:spcBef>
                <a:spcPts val="0"/>
              </a:spcBef>
              <a:spcAft>
                <a:spcPts val="0"/>
              </a:spcAft>
              <a:buClr>
                <a:srgbClr val="000000"/>
              </a:buClr>
              <a:buSzPts val="4000"/>
              <a:buFont typeface="Arial"/>
              <a:buNone/>
            </a:pPr>
            <a:r>
              <a:rPr lang="sv-SE" sz="4000">
                <a:solidFill>
                  <a:srgbClr val="9E0000"/>
                </a:solidFill>
                <a:latin typeface="Algerian"/>
                <a:ea typeface="Algerian"/>
                <a:cs typeface="Algerian"/>
                <a:sym typeface="Algerian"/>
              </a:rPr>
              <a:t>2025</a:t>
            </a:r>
            <a:br>
              <a:rPr b="0" i="0" lang="sv-SE" sz="4000" u="none" cap="none" strike="noStrike">
                <a:solidFill>
                  <a:srgbClr val="9E0000"/>
                </a:solidFill>
                <a:latin typeface="Algerian"/>
                <a:ea typeface="Algerian"/>
                <a:cs typeface="Algerian"/>
                <a:sym typeface="Algerian"/>
              </a:rPr>
            </a:br>
            <a:endParaRPr b="0" i="0" sz="2400" u="none" cap="none" strike="noStrike">
              <a:solidFill>
                <a:srgbClr val="9E0000"/>
              </a:solidFill>
              <a:latin typeface="Algerian"/>
              <a:ea typeface="Algerian"/>
              <a:cs typeface="Algerian"/>
              <a:sym typeface="Algeri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mt="44000"/>
          </a:blip>
          <a:srcRect b="0" l="0" r="0" t="0"/>
          <a:stretch/>
        </p:blipFill>
        <p:spPr>
          <a:xfrm>
            <a:off x="0" y="17832"/>
            <a:ext cx="12192000" cy="6857999"/>
          </a:xfrm>
          <a:prstGeom prst="rect">
            <a:avLst/>
          </a:prstGeom>
          <a:noFill/>
          <a:ln cap="flat" cmpd="sng" w="9525">
            <a:solidFill>
              <a:srgbClr val="9E0000"/>
            </a:solidFill>
            <a:prstDash val="solid"/>
            <a:round/>
            <a:headEnd len="sm" w="sm" type="none"/>
            <a:tailEnd len="sm" w="sm" type="none"/>
          </a:ln>
        </p:spPr>
      </p:pic>
      <p:sp>
        <p:nvSpPr>
          <p:cNvPr id="97" name="Google Shape;97;p4"/>
          <p:cNvSpPr txBox="1"/>
          <p:nvPr/>
        </p:nvSpPr>
        <p:spPr>
          <a:xfrm>
            <a:off x="201059" y="288386"/>
            <a:ext cx="8383095" cy="187743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2060"/>
                </a:solidFill>
                <a:latin typeface="Calibri"/>
                <a:ea typeface="Calibri"/>
                <a:cs typeface="Calibri"/>
                <a:sym typeface="Calibri"/>
              </a:rPr>
              <a:t>Skruva ihop och isär marknadsbord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Skruva ihop: </a:t>
            </a:r>
            <a:r>
              <a:rPr b="0" i="0" lang="sv-SE" sz="1600" u="sng" cap="none" strike="noStrike">
                <a:solidFill>
                  <a:schemeClr val="dk1"/>
                </a:solidFill>
                <a:latin typeface="Calibri"/>
                <a:ea typeface="Calibri"/>
                <a:cs typeface="Calibri"/>
                <a:sym typeface="Calibri"/>
              </a:rPr>
              <a:t>Fredagkväll </a:t>
            </a:r>
            <a:r>
              <a:rPr b="0" i="0" lang="sv-SE" sz="1600" u="none" cap="none" strike="noStrike">
                <a:solidFill>
                  <a:schemeClr val="dk1"/>
                </a:solidFill>
                <a:latin typeface="Calibri"/>
                <a:ea typeface="Calibri"/>
                <a:cs typeface="Calibri"/>
                <a:sym typeface="Calibri"/>
              </a:rPr>
              <a:t>– innan första marknaden.</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Skruva isär: Efter sista marknadsdagens slut – tidigast från kl. 18.00.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 Kontakta de lag som bär in borden för att se när de är klara.</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De flesta bord går montera ihop med händerna, kan behövas enstaka verktyg ifall de gamla borden kommer behövas.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Minst 6 personer</a:t>
            </a:r>
            <a:endParaRPr b="1" i="0" sz="1600" u="none" cap="none" strike="noStrike">
              <a:solidFill>
                <a:schemeClr val="dk1"/>
              </a:solidFill>
              <a:latin typeface="Calibri"/>
              <a:ea typeface="Calibri"/>
              <a:cs typeface="Calibri"/>
              <a:sym typeface="Calibri"/>
            </a:endParaRPr>
          </a:p>
        </p:txBody>
      </p:sp>
      <p:sp>
        <p:nvSpPr>
          <p:cNvPr id="98" name="Google Shape;98;p4"/>
          <p:cNvSpPr txBox="1"/>
          <p:nvPr/>
        </p:nvSpPr>
        <p:spPr>
          <a:xfrm>
            <a:off x="239100" y="3962525"/>
            <a:ext cx="11822400" cy="26166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2060"/>
                </a:solidFill>
                <a:latin typeface="Calibri"/>
                <a:ea typeface="Calibri"/>
                <a:cs typeface="Calibri"/>
                <a:sym typeface="Calibri"/>
              </a:rPr>
              <a:t>Utbärning och inbärning av marknadsbord</a:t>
            </a:r>
            <a:br>
              <a:rPr b="1" i="0" lang="sv-SE" sz="1800" u="none" cap="none" strike="noStrike">
                <a:solidFill>
                  <a:srgbClr val="2F5496"/>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Utbärning: </a:t>
            </a:r>
            <a:r>
              <a:rPr b="0" i="0" lang="sv-SE" sz="1600" u="sng" cap="none" strike="noStrike">
                <a:solidFill>
                  <a:schemeClr val="dk1"/>
                </a:solidFill>
                <a:latin typeface="Calibri"/>
                <a:ea typeface="Calibri"/>
                <a:cs typeface="Calibri"/>
                <a:sym typeface="Calibri"/>
              </a:rPr>
              <a:t>Varje söndag </a:t>
            </a:r>
            <a:r>
              <a:rPr b="0" i="0" lang="sv-SE" sz="1600" u="none" cap="none" strike="noStrike">
                <a:solidFill>
                  <a:schemeClr val="dk1"/>
                </a:solidFill>
                <a:latin typeface="Calibri"/>
                <a:ea typeface="Calibri"/>
                <a:cs typeface="Calibri"/>
                <a:sym typeface="Calibri"/>
              </a:rPr>
              <a:t>kl. 7.00, borden ska vara på plats </a:t>
            </a:r>
            <a:r>
              <a:rPr b="1" i="0" lang="sv-SE" sz="1600" u="none" cap="none" strike="noStrike">
                <a:solidFill>
                  <a:schemeClr val="dk1"/>
                </a:solidFill>
                <a:latin typeface="Calibri"/>
                <a:ea typeface="Calibri"/>
                <a:cs typeface="Calibri"/>
                <a:sym typeface="Calibri"/>
              </a:rPr>
              <a:t>senast kl. 08:15.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Inbärning: </a:t>
            </a:r>
            <a:r>
              <a:rPr b="0" i="0" lang="sv-SE" sz="1600" u="sng" cap="none" strike="noStrike">
                <a:solidFill>
                  <a:schemeClr val="dk1"/>
                </a:solidFill>
                <a:latin typeface="Calibri"/>
                <a:ea typeface="Calibri"/>
                <a:cs typeface="Calibri"/>
                <a:sym typeface="Calibri"/>
              </a:rPr>
              <a:t>Varje söndag</a:t>
            </a:r>
            <a:r>
              <a:rPr b="0" i="0" lang="sv-SE" sz="1600" u="none" cap="none" strike="noStrike">
                <a:solidFill>
                  <a:schemeClr val="dk1"/>
                </a:solidFill>
                <a:latin typeface="Calibri"/>
                <a:ea typeface="Calibri"/>
                <a:cs typeface="Calibri"/>
                <a:sym typeface="Calibri"/>
              </a:rPr>
              <a:t>, från </a:t>
            </a:r>
            <a:r>
              <a:rPr b="0" i="0" lang="sv-SE" sz="1600" u="sng" cap="none" strike="noStrike">
                <a:solidFill>
                  <a:schemeClr val="dk1"/>
                </a:solidFill>
                <a:latin typeface="Calibri"/>
                <a:ea typeface="Calibri"/>
                <a:cs typeface="Calibri"/>
                <a:sym typeface="Calibri"/>
              </a:rPr>
              <a:t>tidigast</a:t>
            </a:r>
            <a:r>
              <a:rPr b="0" i="0" lang="sv-SE" sz="1600" u="none" cap="none" strike="noStrike">
                <a:solidFill>
                  <a:schemeClr val="dk1"/>
                </a:solidFill>
                <a:latin typeface="Calibri"/>
                <a:ea typeface="Calibri"/>
                <a:cs typeface="Calibri"/>
                <a:sym typeface="Calibri"/>
              </a:rPr>
              <a:t> 17.</a:t>
            </a:r>
            <a:r>
              <a:rPr lang="sv-SE" sz="1600">
                <a:solidFill>
                  <a:schemeClr val="dk1"/>
                </a:solidFill>
                <a:latin typeface="Calibri"/>
                <a:ea typeface="Calibri"/>
                <a:cs typeface="Calibri"/>
                <a:sym typeface="Calibri"/>
              </a:rPr>
              <a:t>00</a:t>
            </a:r>
            <a:br>
              <a:rPr b="0" i="0" lang="sv-SE" sz="1600" u="none" cap="none" strike="noStrike">
                <a:solidFill>
                  <a:schemeClr val="dk1"/>
                </a:solidFill>
                <a:latin typeface="Calibri"/>
                <a:ea typeface="Calibri"/>
                <a:cs typeface="Calibri"/>
                <a:sym typeface="Calibri"/>
              </a:rPr>
            </a:b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OBS! Marknadsborden är tunga, och otympliga att bära. </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Det krävs </a:t>
            </a:r>
            <a:r>
              <a:rPr b="1" i="0" lang="sv-SE" sz="1600" u="none" cap="none" strike="noStrike">
                <a:solidFill>
                  <a:schemeClr val="dk1"/>
                </a:solidFill>
                <a:latin typeface="Calibri"/>
                <a:ea typeface="Calibri"/>
                <a:cs typeface="Calibri"/>
                <a:sym typeface="Calibri"/>
              </a:rPr>
              <a:t>minst 2 personer</a:t>
            </a:r>
            <a:r>
              <a:rPr b="0" i="0" lang="sv-SE" sz="1600" u="none" cap="none" strike="noStrike">
                <a:solidFill>
                  <a:schemeClr val="dk1"/>
                </a:solidFill>
                <a:latin typeface="Calibri"/>
                <a:ea typeface="Calibri"/>
                <a:cs typeface="Calibri"/>
                <a:sym typeface="Calibri"/>
              </a:rPr>
              <a:t> för att bära ett bord. Det är därför viktigt att det är vuxna personer som kan bära tungt som tar sig an uppgiften. Börja med marknads</a:t>
            </a:r>
            <a:r>
              <a:rPr lang="sv-SE" sz="1600">
                <a:solidFill>
                  <a:schemeClr val="dk1"/>
                </a:solidFill>
                <a:latin typeface="Calibri"/>
                <a:ea typeface="Calibri"/>
                <a:cs typeface="Calibri"/>
                <a:sym typeface="Calibri"/>
              </a:rPr>
              <a:t>borden på gågatan, sist de enklare borden på strandpromenaden (till UF-företag) när ni bär ut. Omvänd ordning när man bär in bord dvs strandpromenaden (enklare bord för UF-företag)  först och gågatan (marknadborden) sist.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sv-SE" sz="1600">
                <a:solidFill>
                  <a:schemeClr val="dk1"/>
                </a:solidFill>
                <a:latin typeface="Calibri"/>
                <a:ea typeface="Calibri"/>
                <a:cs typeface="Calibri"/>
                <a:sym typeface="Calibri"/>
              </a:rPr>
              <a:t>Var försiktiga med marknadsborden och placera dem inte så nära varandra att de kan frysa ihop vid förvaringsplatserna, där de förvaras till nästa julmarknadssöndag. </a:t>
            </a:r>
            <a:r>
              <a:rPr b="1" i="0" lang="sv-SE" sz="1600" u="none" cap="none" strike="noStrike">
                <a:solidFill>
                  <a:schemeClr val="dk1"/>
                </a:solidFill>
                <a:latin typeface="Calibri"/>
                <a:ea typeface="Calibri"/>
                <a:cs typeface="Calibri"/>
                <a:sym typeface="Calibri"/>
              </a:rPr>
              <a:t>Minst 8 personer</a:t>
            </a:r>
            <a:r>
              <a:rPr lang="sv-SE" sz="1600">
                <a:solidFill>
                  <a:schemeClr val="dk1"/>
                </a:solidFill>
                <a:latin typeface="Calibri"/>
                <a:ea typeface="Calibri"/>
                <a:cs typeface="Calibri"/>
                <a:sym typeface="Calibri"/>
              </a:rPr>
              <a:t> </a:t>
            </a:r>
            <a:r>
              <a:rPr b="0" i="0" lang="sv-SE" sz="1600" u="none" cap="none" strike="noStrike">
                <a:solidFill>
                  <a:schemeClr val="dk1"/>
                </a:solidFill>
                <a:latin typeface="Calibri"/>
                <a:ea typeface="Calibri"/>
                <a:cs typeface="Calibri"/>
                <a:sym typeface="Calibri"/>
              </a:rPr>
              <a:t>för att hinna få ut alla bord i tid</a:t>
            </a:r>
            <a:r>
              <a:rPr lang="sv-SE" sz="1600">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239109" y="2325432"/>
            <a:ext cx="8307000" cy="1477500"/>
          </a:xfrm>
          <a:prstGeom prst="rect">
            <a:avLst/>
          </a:prstGeom>
          <a:solidFill>
            <a:schemeClr val="lt1"/>
          </a:solidFill>
          <a:ln cap="flat" cmpd="sng" w="3810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sv-SE" sz="1500" u="none" cap="none" strike="noStrike">
                <a:solidFill>
                  <a:schemeClr val="dk1"/>
                </a:solidFill>
                <a:latin typeface="Calibri"/>
                <a:ea typeface="Calibri"/>
                <a:cs typeface="Calibri"/>
                <a:sym typeface="Calibri"/>
              </a:rPr>
              <a:t>Borden finns i trädgården bakom Drakegården och vid Mynttorget. Det är även platsen där borden förvaras på efter varje julmarknadssöndag.</a:t>
            </a:r>
            <a:br>
              <a:rPr b="0" i="0" lang="sv-SE" sz="1500" u="none" cap="none" strike="noStrike">
                <a:solidFill>
                  <a:schemeClr val="dk1"/>
                </a:solidFill>
                <a:latin typeface="Calibri"/>
                <a:ea typeface="Calibri"/>
                <a:cs typeface="Calibri"/>
                <a:sym typeface="Calibri"/>
              </a:rPr>
            </a:b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sv-SE" sz="1500" u="none" cap="none" strike="noStrike">
                <a:solidFill>
                  <a:schemeClr val="dk1"/>
                </a:solidFill>
                <a:latin typeface="Calibri"/>
                <a:ea typeface="Calibri"/>
                <a:cs typeface="Calibri"/>
                <a:sym typeface="Calibri"/>
              </a:rPr>
              <a:t>Karta över var borden ska placeras är färdig på fredagen innan och kommer att skickas till Sigtuna IF IBK:s Projektledare per e-post </a:t>
            </a:r>
            <a:r>
              <a:rPr lang="sv-SE" sz="1500">
                <a:solidFill>
                  <a:schemeClr val="dk1"/>
                </a:solidFill>
                <a:latin typeface="Calibri"/>
                <a:ea typeface="Calibri"/>
                <a:cs typeface="Calibri"/>
                <a:sym typeface="Calibri"/>
              </a:rPr>
              <a:t>som </a:t>
            </a:r>
            <a:r>
              <a:rPr b="0" i="0" lang="sv-SE" sz="1500" u="none" cap="none" strike="noStrike">
                <a:solidFill>
                  <a:schemeClr val="dk1"/>
                </a:solidFill>
                <a:latin typeface="Calibri"/>
                <a:ea typeface="Calibri"/>
                <a:cs typeface="Calibri"/>
                <a:sym typeface="Calibri"/>
              </a:rPr>
              <a:t>distribuerar kartan vidare till respektive lag</a:t>
            </a:r>
            <a:r>
              <a:rPr lang="sv-SE" sz="1500">
                <a:solidFill>
                  <a:schemeClr val="dk1"/>
                </a:solidFill>
                <a:latin typeface="Calibri"/>
                <a:ea typeface="Calibri"/>
                <a:cs typeface="Calibri"/>
                <a:sym typeface="Calibri"/>
              </a:rPr>
              <a:t>s julmarknadsansvarig.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lang="sv-SE" sz="1500">
                <a:solidFill>
                  <a:schemeClr val="dk1"/>
                </a:solidFill>
                <a:latin typeface="Calibri"/>
                <a:ea typeface="Calibri"/>
                <a:cs typeface="Calibri"/>
                <a:sym typeface="Calibri"/>
              </a:rPr>
              <a:t>Se till att alla som skall bära bord har kartan med sig i digitalt eller utskrivet format!</a:t>
            </a:r>
            <a:endParaRPr b="1" i="0" sz="1400" u="none" cap="none" strike="noStrike">
              <a:solidFill>
                <a:srgbClr val="000000"/>
              </a:solidFill>
            </a:endParaRPr>
          </a:p>
        </p:txBody>
      </p:sp>
      <p:pic>
        <p:nvPicPr>
          <p:cNvPr descr="A group of people walking in a city&#10;&#10;Description automatically generated" id="100" name="Google Shape;100;p4"/>
          <p:cNvPicPr preferRelativeResize="0"/>
          <p:nvPr/>
        </p:nvPicPr>
        <p:blipFill rotWithShape="1">
          <a:blip r:embed="rId4">
            <a:alphaModFix/>
          </a:blip>
          <a:srcRect b="0" l="0" r="0" t="0"/>
          <a:stretch/>
        </p:blipFill>
        <p:spPr>
          <a:xfrm>
            <a:off x="8852650" y="369499"/>
            <a:ext cx="3091650" cy="35930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mt="44000"/>
          </a:blip>
          <a:srcRect b="0" l="0" r="0" t="0"/>
          <a:stretch/>
        </p:blipFill>
        <p:spPr>
          <a:xfrm>
            <a:off x="0" y="1"/>
            <a:ext cx="12192000" cy="6858000"/>
          </a:xfrm>
          <a:prstGeom prst="rect">
            <a:avLst/>
          </a:prstGeom>
          <a:noFill/>
          <a:ln cap="flat" cmpd="sng" w="9525">
            <a:solidFill>
              <a:srgbClr val="9E0000"/>
            </a:solidFill>
            <a:prstDash val="solid"/>
            <a:round/>
            <a:headEnd len="sm" w="sm" type="none"/>
            <a:tailEnd len="sm" w="sm" type="none"/>
          </a:ln>
        </p:spPr>
      </p:pic>
      <p:sp>
        <p:nvSpPr>
          <p:cNvPr id="107" name="Google Shape;107;p2"/>
          <p:cNvSpPr txBox="1"/>
          <p:nvPr/>
        </p:nvSpPr>
        <p:spPr>
          <a:xfrm>
            <a:off x="201387" y="122332"/>
            <a:ext cx="4044042" cy="1169551"/>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2060"/>
                </a:solidFill>
                <a:latin typeface="Calibri"/>
                <a:ea typeface="Calibri"/>
                <a:cs typeface="Calibri"/>
                <a:sym typeface="Calibri"/>
              </a:rPr>
              <a:t>Parkeringsvakter/Värdar</a:t>
            </a:r>
            <a:br>
              <a:rPr b="0" i="0" lang="sv-SE" sz="18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Hänvisa besökare till parkeringsplatser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5 parkeringsvakter varje Söndag</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Kl. 10:15-15:30</a:t>
            </a:r>
            <a:endParaRPr b="0" i="0" sz="1600" u="none" cap="none" strike="noStrike">
              <a:solidFill>
                <a:schemeClr val="dk1"/>
              </a:solidFill>
              <a:latin typeface="Calibri"/>
              <a:ea typeface="Calibri"/>
              <a:cs typeface="Calibri"/>
              <a:sym typeface="Calibri"/>
            </a:endParaRPr>
          </a:p>
        </p:txBody>
      </p:sp>
      <p:sp>
        <p:nvSpPr>
          <p:cNvPr id="108" name="Google Shape;108;p2"/>
          <p:cNvSpPr txBox="1"/>
          <p:nvPr/>
        </p:nvSpPr>
        <p:spPr>
          <a:xfrm>
            <a:off x="4522618" y="300949"/>
            <a:ext cx="4197235" cy="1169551"/>
          </a:xfrm>
          <a:prstGeom prst="rect">
            <a:avLst/>
          </a:prstGeom>
          <a:solidFill>
            <a:schemeClr val="lt1"/>
          </a:solidFill>
          <a:ln cap="flat" cmpd="sng" w="190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Bemanningspass heldag - parkering</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10.15 – ca. 15.30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Förslag på bemanningspass om man vill dela på dagen: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10.15 – 12.45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12.45 – ca. 15.30 – 5 personer</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347824" y="1654458"/>
            <a:ext cx="5619300" cy="5048700"/>
          </a:xfrm>
          <a:prstGeom prst="rect">
            <a:avLst/>
          </a:prstGeom>
          <a:solidFill>
            <a:schemeClr val="lt1"/>
          </a:solidFill>
          <a:ln cap="flat" cmpd="sng" w="190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Parkeringen är gratis men vanliga parkeringsregler gäller (man måste stå i en parkeringsruta och får inte parkera trafikfarligt)</a:t>
            </a:r>
            <a:r>
              <a:rPr lang="sv-SE">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lang="sv-SE">
                <a:solidFill>
                  <a:schemeClr val="dk1"/>
                </a:solidFill>
                <a:latin typeface="Calibri"/>
                <a:ea typeface="Calibri"/>
                <a:cs typeface="Calibri"/>
                <a:sym typeface="Calibri"/>
              </a:rPr>
            </a:br>
            <a:r>
              <a:rPr b="0" i="1" lang="sv-SE" u="none" cap="none" strike="noStrike">
                <a:solidFill>
                  <a:schemeClr val="dk1"/>
                </a:solidFill>
                <a:latin typeface="Calibri"/>
                <a:ea typeface="Calibri"/>
                <a:cs typeface="Calibri"/>
                <a:sym typeface="Calibri"/>
              </a:rPr>
              <a:t>Tidsbegränsningarna i vissa lokala trafikföreskrifter om parkering i Sigtuna stad upphävs. Effekten blir att parkering tillåts i minst 12 timmar på alla parkeringar som är reglerade med lokala trafikföreskrifter. </a:t>
            </a:r>
            <a:endParaRPr b="0" i="1"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1" lang="sv-SE" u="none" cap="none" strike="noStrike">
                <a:solidFill>
                  <a:schemeClr val="dk1"/>
                </a:solidFill>
                <a:latin typeface="Calibri"/>
                <a:ea typeface="Calibri"/>
                <a:cs typeface="Calibri"/>
                <a:sym typeface="Calibri"/>
              </a:rPr>
            </a:br>
            <a:r>
              <a:rPr i="1" lang="sv-SE" u="sng">
                <a:solidFill>
                  <a:schemeClr val="dk1"/>
                </a:solidFill>
                <a:latin typeface="Calibri"/>
                <a:ea typeface="Calibri"/>
                <a:cs typeface="Calibri"/>
                <a:sym typeface="Calibri"/>
              </a:rPr>
              <a:t>Det ä</a:t>
            </a:r>
            <a:r>
              <a:rPr b="0" i="1" lang="sv-SE" u="sng" cap="none" strike="noStrike">
                <a:solidFill>
                  <a:schemeClr val="dk1"/>
                </a:solidFill>
                <a:latin typeface="Calibri"/>
                <a:ea typeface="Calibri"/>
                <a:cs typeface="Calibri"/>
                <a:sym typeface="Calibri"/>
              </a:rPr>
              <a:t>r besökarens eget ansvar att parkera rätt</a:t>
            </a:r>
            <a:r>
              <a:rPr i="1" lang="sv-SE">
                <a:solidFill>
                  <a:schemeClr val="dk1"/>
                </a:solidFill>
                <a:latin typeface="Calibri"/>
                <a:ea typeface="Calibri"/>
                <a:cs typeface="Calibri"/>
                <a:sym typeface="Calibri"/>
              </a:rPr>
              <a: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Destination Sigtuna förbereder 5 kassar med följande innehåll: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reflexväst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karta över p-platser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kontaktlista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säkerhetsbrev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program inkl. QR kod till Destination Sigtunas hemsida.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Kassarna hämtas på </a:t>
            </a:r>
            <a:r>
              <a:rPr lang="sv-SE">
                <a:solidFill>
                  <a:schemeClr val="dk1"/>
                </a:solidFill>
                <a:latin typeface="Calibri"/>
                <a:ea typeface="Calibri"/>
                <a:cs typeface="Calibri"/>
                <a:sym typeface="Calibri"/>
              </a:rPr>
              <a:t>Prästängshallen kl 09.30 första marknadsöndagen och lämnas vidare till laget som har nästa söndag. Sista söndagen återlämnas kassarna till Drakegården.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Kommunens p-vakter kommer finnas på plats och hålla koll. Man får inte parkera på gräsmattan längs Uppsalavägen.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 name="Google Shape;110;p2"/>
          <p:cNvSpPr txBox="1"/>
          <p:nvPr/>
        </p:nvSpPr>
        <p:spPr>
          <a:xfrm>
            <a:off x="8894500" y="300950"/>
            <a:ext cx="3212700" cy="28938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Parkeringsvakter ska finnas på följande ställen:</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a:t>
            </a:r>
            <a:r>
              <a:rPr lang="sv-SE">
                <a:solidFill>
                  <a:schemeClr val="dk1"/>
                </a:solidFill>
                <a:latin typeface="Calibri"/>
                <a:ea typeface="Calibri"/>
                <a:cs typeface="Calibri"/>
                <a:sym typeface="Calibri"/>
              </a:rPr>
              <a:t>Dessa k</a:t>
            </a:r>
            <a:r>
              <a:rPr b="0" i="0" lang="sv-SE" sz="1400" u="none" cap="none" strike="noStrike">
                <a:solidFill>
                  <a:schemeClr val="dk1"/>
                </a:solidFill>
                <a:latin typeface="Calibri"/>
                <a:ea typeface="Calibri"/>
                <a:cs typeface="Calibri"/>
                <a:sym typeface="Calibri"/>
              </a:rPr>
              <a:t>an komma att uppdateras</a:t>
            </a:r>
            <a:r>
              <a:rPr lang="sv-SE">
                <a:solidFill>
                  <a:schemeClr val="dk1"/>
                </a:solidFill>
                <a:latin typeface="Calibri"/>
                <a:ea typeface="Calibri"/>
                <a:cs typeface="Calibri"/>
                <a:sym typeface="Calibri"/>
              </a:rPr>
              <a:t> av Destination Sigtuna)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Calibri"/>
              <a:buChar char="-"/>
            </a:pPr>
            <a:r>
              <a:rPr lang="sv-SE">
                <a:solidFill>
                  <a:schemeClr val="dk1"/>
                </a:solidFill>
                <a:latin typeface="Calibri"/>
                <a:ea typeface="Calibri"/>
                <a:cs typeface="Calibri"/>
                <a:sym typeface="Calibri"/>
              </a:rPr>
              <a:t>Mariakyrkan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lang="sv-SE">
                <a:solidFill>
                  <a:schemeClr val="dk1"/>
                </a:solidFill>
                <a:latin typeface="Calibri"/>
                <a:ea typeface="Calibri"/>
                <a:cs typeface="Calibri"/>
                <a:sym typeface="Calibri"/>
              </a:rPr>
              <a:t>Minigolfen/Strandpromenaden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lang="sv-SE">
                <a:solidFill>
                  <a:schemeClr val="dk1"/>
                </a:solidFill>
                <a:latin typeface="Calibri"/>
                <a:ea typeface="Calibri"/>
                <a:cs typeface="Calibri"/>
                <a:sym typeface="Calibri"/>
              </a:rPr>
              <a:t>Korsningen </a:t>
            </a:r>
            <a:r>
              <a:rPr lang="sv-SE">
                <a:solidFill>
                  <a:schemeClr val="dk1"/>
                </a:solidFill>
                <a:latin typeface="Calibri"/>
                <a:ea typeface="Calibri"/>
                <a:cs typeface="Calibri"/>
                <a:sym typeface="Calibri"/>
              </a:rPr>
              <a:t>Prästgatan/</a:t>
            </a:r>
            <a:r>
              <a:rPr b="0" i="0" lang="sv-SE" sz="1400" u="none" cap="none" strike="noStrike">
                <a:solidFill>
                  <a:schemeClr val="dk1"/>
                </a:solidFill>
                <a:latin typeface="Calibri"/>
                <a:ea typeface="Calibri"/>
                <a:cs typeface="Calibri"/>
                <a:sym typeface="Calibri"/>
              </a:rPr>
              <a:t>Sankt Persgatan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lang="sv-SE">
                <a:solidFill>
                  <a:schemeClr val="dk1"/>
                </a:solidFill>
                <a:latin typeface="Calibri"/>
                <a:ea typeface="Calibri"/>
                <a:cs typeface="Calibri"/>
                <a:sym typeface="Calibri"/>
              </a:rPr>
              <a:t>Korsningen </a:t>
            </a:r>
            <a:r>
              <a:rPr b="0" i="0" lang="sv-SE" sz="1400" u="none" cap="none" strike="noStrike">
                <a:solidFill>
                  <a:schemeClr val="dk1"/>
                </a:solidFill>
                <a:latin typeface="Calibri"/>
                <a:ea typeface="Calibri"/>
                <a:cs typeface="Calibri"/>
                <a:sym typeface="Calibri"/>
              </a:rPr>
              <a:t>Stora Gatan</a:t>
            </a:r>
            <a:r>
              <a:rPr lang="sv-SE">
                <a:solidFill>
                  <a:schemeClr val="dk1"/>
                </a:solidFill>
                <a:latin typeface="Calibri"/>
                <a:ea typeface="Calibri"/>
                <a:cs typeface="Calibri"/>
                <a:sym typeface="Calibri"/>
              </a:rPr>
              <a:t>/</a:t>
            </a:r>
            <a:r>
              <a:rPr lang="sv-SE">
                <a:solidFill>
                  <a:schemeClr val="dk1"/>
                </a:solidFill>
                <a:latin typeface="Calibri"/>
                <a:ea typeface="Calibri"/>
                <a:cs typeface="Calibri"/>
                <a:sym typeface="Calibri"/>
              </a:rPr>
              <a:t>Sankt Persgatan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Calibri"/>
              <a:buChar char="-"/>
            </a:pPr>
            <a:r>
              <a:rPr lang="sv-SE">
                <a:solidFill>
                  <a:schemeClr val="dk1"/>
                </a:solidFill>
                <a:latin typeface="Calibri"/>
                <a:ea typeface="Calibri"/>
                <a:cs typeface="Calibri"/>
                <a:sym typeface="Calibri"/>
              </a:rPr>
              <a:t>Vid Sibylla</a:t>
            </a:r>
            <a:endParaRPr>
              <a:solidFill>
                <a:schemeClr val="dk1"/>
              </a:solidFill>
              <a:latin typeface="Calibri"/>
              <a:ea typeface="Calibri"/>
              <a:cs typeface="Calibri"/>
              <a:sym typeface="Calibri"/>
            </a:endParaRPr>
          </a:p>
        </p:txBody>
      </p:sp>
      <p:sp>
        <p:nvSpPr>
          <p:cNvPr id="111" name="Google Shape;111;p2"/>
          <p:cNvSpPr txBox="1"/>
          <p:nvPr/>
        </p:nvSpPr>
        <p:spPr>
          <a:xfrm>
            <a:off x="6735550" y="3457650"/>
            <a:ext cx="5280600" cy="31824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sv-SE" sz="1100">
                <a:solidFill>
                  <a:schemeClr val="dk1"/>
                </a:solidFill>
                <a:highlight>
                  <a:srgbClr val="FFFFFF"/>
                </a:highlight>
              </a:rPr>
              <a:t>Parkeringsfunktinärer:</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5 stationer i Sigtuna bemannas för att ”på ett trevligt sätt hjälpa besökarna att hitta parkeringsplatser och undvika att det skapas trafikkaos”.</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Stationerna bestäms i samråd med Destination Sigtuna, baserat på rådande parkeringsläge och var p-vakterna har bäst förutsättningar att vägleda trafiken och avisera om parkering. Tidigare år har dessa varit lite olika: Mariakyrkan, minigolfen/Strandpromenaden, hamnplan, korsningen Prästgatan/S:t Persgatan, korsningen Stora gatan/S:t Persgatan. Stora Brännbos stora parkering mot S:t Persgatan.</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Funktionärerna har möjlighet att besvara frågor och via QR-kod hänvisa till Destinationens hemsida.</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Parkeringsfunktionärerna måste vara vuxna. Inga barn får vara med!</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Fu</a:t>
            </a:r>
            <a:r>
              <a:rPr lang="sv-SE" sz="1100">
                <a:solidFill>
                  <a:schemeClr val="dk1"/>
                </a:solidFill>
                <a:highlight>
                  <a:srgbClr val="FFFFFF"/>
                </a:highlight>
              </a:rPr>
              <a:t>nktionärerna behöver tydligt och aktivt hänvisa besökarna, genom att peka med hela armen.</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Funktionärerna ska inte använda hörlurar</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sv-SE" sz="1100">
                <a:solidFill>
                  <a:schemeClr val="dk1"/>
                </a:solidFill>
                <a:highlight>
                  <a:srgbClr val="FFFFFF"/>
                </a:highlight>
              </a:rPr>
              <a:t>Gatupratare ombesörjes och ställs ut av Destination Sigtuna</a:t>
            </a:r>
            <a:endParaRPr>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g3a5a6f3eda1_0_7"/>
          <p:cNvPicPr preferRelativeResize="0"/>
          <p:nvPr/>
        </p:nvPicPr>
        <p:blipFill rotWithShape="1">
          <a:blip r:embed="rId3">
            <a:alphaModFix amt="44000"/>
          </a:blip>
          <a:srcRect b="0" l="0" r="0" t="0"/>
          <a:stretch/>
        </p:blipFill>
        <p:spPr>
          <a:xfrm>
            <a:off x="0" y="1"/>
            <a:ext cx="12192000" cy="6858000"/>
          </a:xfrm>
          <a:prstGeom prst="rect">
            <a:avLst/>
          </a:prstGeom>
          <a:noFill/>
          <a:ln cap="flat" cmpd="sng" w="9525">
            <a:solidFill>
              <a:srgbClr val="9E0000"/>
            </a:solidFill>
            <a:prstDash val="solid"/>
            <a:round/>
            <a:headEnd len="sm" w="sm" type="none"/>
            <a:tailEnd len="sm" w="sm" type="none"/>
          </a:ln>
        </p:spPr>
      </p:pic>
      <p:sp>
        <p:nvSpPr>
          <p:cNvPr id="118" name="Google Shape;118;g3a5a6f3eda1_0_7"/>
          <p:cNvSpPr txBox="1"/>
          <p:nvPr/>
        </p:nvSpPr>
        <p:spPr>
          <a:xfrm>
            <a:off x="201387" y="122332"/>
            <a:ext cx="4044000" cy="11697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2060"/>
                </a:solidFill>
                <a:latin typeface="Calibri"/>
                <a:ea typeface="Calibri"/>
                <a:cs typeface="Calibri"/>
                <a:sym typeface="Calibri"/>
              </a:rPr>
              <a:t>Parkeringsvakter/Värdar</a:t>
            </a:r>
            <a:br>
              <a:rPr b="0" i="0" lang="sv-SE" sz="18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Hänvisa besökare till parkeringsplatser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5 parkeringsvakter varje Söndag</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Kl. 10:15-15:30</a:t>
            </a:r>
            <a:endParaRPr b="0" i="0" sz="1600" u="none" cap="none" strike="noStrike">
              <a:solidFill>
                <a:schemeClr val="dk1"/>
              </a:solidFill>
              <a:latin typeface="Calibri"/>
              <a:ea typeface="Calibri"/>
              <a:cs typeface="Calibri"/>
              <a:sym typeface="Calibri"/>
            </a:endParaRPr>
          </a:p>
        </p:txBody>
      </p:sp>
      <p:sp>
        <p:nvSpPr>
          <p:cNvPr id="119" name="Google Shape;119;g3a5a6f3eda1_0_7"/>
          <p:cNvSpPr txBox="1"/>
          <p:nvPr/>
        </p:nvSpPr>
        <p:spPr>
          <a:xfrm>
            <a:off x="201376" y="1669648"/>
            <a:ext cx="10101900" cy="4435200"/>
          </a:xfrm>
          <a:prstGeom prst="rect">
            <a:avLst/>
          </a:prstGeom>
          <a:solidFill>
            <a:schemeClr val="lt1"/>
          </a:solidFill>
          <a:ln cap="flat" cmpd="sng" w="190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sv-SE" sz="1300">
                <a:solidFill>
                  <a:srgbClr val="222222"/>
                </a:solidFill>
                <a:highlight>
                  <a:srgbClr val="FFFFFF"/>
                </a:highlight>
              </a:rPr>
              <a:t>Var finns fler parkeringar än de ordinarie?</a:t>
            </a:r>
            <a:endParaRPr b="1" sz="13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SSHLs parkering som har plats för 400 personbilar invid Manfred Björkquists allé.</a:t>
            </a:r>
            <a:endParaRPr sz="1300">
              <a:solidFill>
                <a:srgbClr val="222222"/>
              </a:solidFill>
              <a:highlight>
                <a:srgbClr val="FFFFFF"/>
              </a:highlight>
            </a:endParaRPr>
          </a:p>
          <a:p>
            <a:pPr indent="0" lvl="0" marL="457200" rtl="0" algn="l">
              <a:lnSpc>
                <a:spcPct val="115000"/>
              </a:lnSpc>
              <a:spcBef>
                <a:spcPts val="0"/>
              </a:spcBef>
              <a:spcAft>
                <a:spcPts val="0"/>
              </a:spcAft>
              <a:buNone/>
            </a:pPr>
            <a:r>
              <a:rPr lang="sv-SE" sz="1300">
                <a:solidFill>
                  <a:srgbClr val="222222"/>
                </a:solidFill>
                <a:highlight>
                  <a:srgbClr val="FFFFFF"/>
                </a:highlight>
              </a:rPr>
              <a:t>Personbilar får tillgång dels till parkeringen på höger sidan innan skolan om man kommer från staden, dels till idrottsplatsen på vänster sidan vid den tidigare aulan. Bussar och tunga fordon lämpar sig inte för idrottsplanen.</a:t>
            </a:r>
            <a:endParaRPr sz="1300">
              <a:solidFill>
                <a:srgbClr val="222222"/>
              </a:solidFill>
              <a:highlight>
                <a:srgbClr val="FFFFFF"/>
              </a:highlight>
            </a:endParaRPr>
          </a:p>
          <a:p>
            <a:pPr indent="0" lvl="0" marL="457200" rtl="0" algn="l">
              <a:lnSpc>
                <a:spcPct val="115000"/>
              </a:lnSpc>
              <a:spcBef>
                <a:spcPts val="0"/>
              </a:spcBef>
              <a:spcAft>
                <a:spcPts val="0"/>
              </a:spcAft>
              <a:buNone/>
            </a:pPr>
            <a:r>
              <a:t/>
            </a:r>
            <a:endParaRPr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S:t Pers skolas lärarparkering på S:t Persgatan får användas under julmarknaderna. Plats för 17 bilar varav en handikapp-plats.</a:t>
            </a:r>
            <a:endParaRPr sz="1300">
              <a:solidFill>
                <a:srgbClr val="222222"/>
              </a:solidFill>
              <a:highlight>
                <a:srgbClr val="FFFFFF"/>
              </a:highlight>
            </a:endParaRPr>
          </a:p>
          <a:p>
            <a:pPr indent="0" lvl="0" marL="457200" rtl="0" algn="l">
              <a:lnSpc>
                <a:spcPct val="115000"/>
              </a:lnSpc>
              <a:spcBef>
                <a:spcPts val="0"/>
              </a:spcBef>
              <a:spcAft>
                <a:spcPts val="0"/>
              </a:spcAft>
              <a:buNone/>
            </a:pPr>
            <a:r>
              <a:t/>
            </a:r>
            <a:endParaRPr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Stora Brännbos parkering på S:t Persgatan kan också användas. 70 parkeringsplatser finns att tillgå.</a:t>
            </a:r>
            <a:endParaRPr sz="1300">
              <a:solidFill>
                <a:srgbClr val="222222"/>
              </a:solidFill>
              <a:highlight>
                <a:srgbClr val="FFFFFF"/>
              </a:highlight>
            </a:endParaRPr>
          </a:p>
          <a:p>
            <a:pPr indent="0" lvl="0" marL="457200" rtl="0" algn="l">
              <a:lnSpc>
                <a:spcPct val="115000"/>
              </a:lnSpc>
              <a:spcBef>
                <a:spcPts val="0"/>
              </a:spcBef>
              <a:spcAft>
                <a:spcPts val="0"/>
              </a:spcAft>
              <a:buNone/>
            </a:pPr>
            <a:r>
              <a:t/>
            </a:r>
            <a:endParaRPr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Grusplanen vid Tivolivägen 2/Bäckvägen, ytan där Karusellens förskola tidigare låg, är tillgänglig för parkering under julmarknaderna.</a:t>
            </a:r>
            <a:endParaRPr sz="1300">
              <a:solidFill>
                <a:srgbClr val="222222"/>
              </a:solidFill>
              <a:highlight>
                <a:srgbClr val="FFFFFF"/>
              </a:highlight>
            </a:endParaRPr>
          </a:p>
          <a:p>
            <a:pPr indent="0" lvl="0" marL="457200" rtl="0" algn="l">
              <a:lnSpc>
                <a:spcPct val="115000"/>
              </a:lnSpc>
              <a:spcBef>
                <a:spcPts val="0"/>
              </a:spcBef>
              <a:spcAft>
                <a:spcPts val="0"/>
              </a:spcAft>
              <a:buNone/>
            </a:pPr>
            <a:r>
              <a:t/>
            </a:r>
            <a:endParaRPr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Prästängshallen</a:t>
            </a:r>
            <a:endParaRPr sz="1300">
              <a:solidFill>
                <a:srgbClr val="222222"/>
              </a:solidFill>
              <a:highlight>
                <a:srgbClr val="FFFFFF"/>
              </a:highlight>
            </a:endParaRPr>
          </a:p>
          <a:p>
            <a:pPr indent="0" lvl="0" marL="0" rtl="0" algn="l">
              <a:lnSpc>
                <a:spcPct val="115000"/>
              </a:lnSpc>
              <a:spcBef>
                <a:spcPts val="0"/>
              </a:spcBef>
              <a:spcAft>
                <a:spcPts val="0"/>
              </a:spcAft>
              <a:buNone/>
            </a:pPr>
            <a:r>
              <a:t/>
            </a:r>
            <a:endParaRPr sz="1300">
              <a:solidFill>
                <a:srgbClr val="222222"/>
              </a:solidFill>
              <a:highlight>
                <a:srgbClr val="FFFFFF"/>
              </a:highlight>
            </a:endParaRPr>
          </a:p>
          <a:p>
            <a:pPr indent="-311150" lvl="0" marL="457200" rtl="0" algn="l">
              <a:lnSpc>
                <a:spcPct val="115000"/>
              </a:lnSpc>
              <a:spcBef>
                <a:spcPts val="0"/>
              </a:spcBef>
              <a:spcAft>
                <a:spcPts val="0"/>
              </a:spcAft>
              <a:buClr>
                <a:srgbClr val="222222"/>
              </a:buClr>
              <a:buSzPts val="1300"/>
              <a:buChar char="●"/>
            </a:pPr>
            <a:r>
              <a:rPr lang="sv-SE" sz="1300">
                <a:solidFill>
                  <a:srgbClr val="222222"/>
                </a:solidFill>
                <a:highlight>
                  <a:srgbClr val="FFFFFF"/>
                </a:highlight>
              </a:rPr>
              <a:t>Parkering är tillåten på alla kommunens skolor och förskolor under helger.</a:t>
            </a:r>
            <a:endParaRPr sz="1300">
              <a:solidFill>
                <a:srgbClr val="222222"/>
              </a:solidFill>
              <a:highlight>
                <a:srgbClr val="FFFFFF"/>
              </a:highlight>
            </a:endParaRPr>
          </a:p>
          <a:p>
            <a:pPr indent="0" lvl="0" marL="0" rtl="0" algn="l">
              <a:lnSpc>
                <a:spcPct val="115000"/>
              </a:lnSpc>
              <a:spcBef>
                <a:spcPts val="0"/>
              </a:spcBef>
              <a:spcAft>
                <a:spcPts val="0"/>
              </a:spcAft>
              <a:buNone/>
            </a:pPr>
            <a:r>
              <a:t/>
            </a:r>
            <a:endParaRPr sz="1300">
              <a:solidFill>
                <a:srgbClr val="222222"/>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mt="44000"/>
          </a:blip>
          <a:srcRect b="0" l="0" r="0" t="0"/>
          <a:stretch/>
        </p:blipFill>
        <p:spPr>
          <a:xfrm>
            <a:off x="0" y="0"/>
            <a:ext cx="12192000" cy="6858000"/>
          </a:xfrm>
          <a:prstGeom prst="rect">
            <a:avLst/>
          </a:prstGeom>
          <a:noFill/>
          <a:ln cap="flat" cmpd="sng" w="9525">
            <a:solidFill>
              <a:srgbClr val="9E0000"/>
            </a:solidFill>
            <a:prstDash val="solid"/>
            <a:round/>
            <a:headEnd len="sm" w="sm" type="none"/>
            <a:tailEnd len="sm" w="sm" type="none"/>
          </a:ln>
        </p:spPr>
      </p:pic>
      <p:sp>
        <p:nvSpPr>
          <p:cNvPr id="125" name="Google Shape;125;p3"/>
          <p:cNvSpPr txBox="1"/>
          <p:nvPr/>
        </p:nvSpPr>
        <p:spPr>
          <a:xfrm>
            <a:off x="412900" y="431342"/>
            <a:ext cx="2998238" cy="95410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2060"/>
                </a:solidFill>
                <a:latin typeface="Calibri"/>
                <a:ea typeface="Calibri"/>
                <a:cs typeface="Calibri"/>
                <a:sym typeface="Calibri"/>
              </a:rPr>
              <a:t>Assistenter</a:t>
            </a:r>
            <a:br>
              <a:rPr b="0" i="0" lang="sv-SE" sz="18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3 assistenter varje Söndag</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Kl. 8:00-17:30</a:t>
            </a:r>
            <a:endParaRPr b="0" i="0" sz="1600" u="none" cap="none" strike="noStrike">
              <a:solidFill>
                <a:schemeClr val="dk1"/>
              </a:solidFill>
              <a:latin typeface="Calibri"/>
              <a:ea typeface="Calibri"/>
              <a:cs typeface="Calibri"/>
              <a:sym typeface="Calibri"/>
            </a:endParaRPr>
          </a:p>
        </p:txBody>
      </p:sp>
      <p:sp>
        <p:nvSpPr>
          <p:cNvPr id="126" name="Google Shape;126;p3"/>
          <p:cNvSpPr txBox="1"/>
          <p:nvPr/>
        </p:nvSpPr>
        <p:spPr>
          <a:xfrm>
            <a:off x="961050" y="3663100"/>
            <a:ext cx="10477200" cy="27705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Calibri"/>
                <a:ea typeface="Calibri"/>
                <a:cs typeface="Calibri"/>
                <a:sym typeface="Calibri"/>
              </a:rPr>
            </a:br>
            <a:r>
              <a:rPr b="1" i="0" lang="sv-SE" sz="1600" u="none" cap="none" strike="noStrike">
                <a:solidFill>
                  <a:schemeClr val="dk1"/>
                </a:solidFill>
                <a:latin typeface="Calibri"/>
                <a:ea typeface="Calibri"/>
                <a:cs typeface="Calibri"/>
                <a:sym typeface="Calibri"/>
              </a:rPr>
              <a:t>Assistenterna infinner sig på Drakegården kl. 8.00 </a:t>
            </a:r>
            <a:r>
              <a:rPr b="0" i="0" lang="sv-SE" sz="1600" u="none" cap="none" strike="noStrike">
                <a:solidFill>
                  <a:schemeClr val="dk1"/>
                </a:solidFill>
                <a:latin typeface="Calibri"/>
                <a:ea typeface="Calibri"/>
                <a:cs typeface="Calibri"/>
                <a:sym typeface="Calibri"/>
              </a:rPr>
              <a:t>för information och förväntas vara Destination Sigtuna behjälpliga under hela söndagen. </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Assistenterna kommer att arbeta halva dagen för att sedan bli avlösta vid kl. 12.30 av ny person.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Det måste hela tiden finnas 3 personer som assisterar.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Byte av pass kl. 12.30 sker på Drakegården, de som fått informationen av D</a:t>
            </a:r>
            <a:r>
              <a:rPr lang="sv-SE" sz="1600">
                <a:solidFill>
                  <a:schemeClr val="dk1"/>
                </a:solidFill>
                <a:latin typeface="Calibri"/>
                <a:ea typeface="Calibri"/>
                <a:cs typeface="Calibri"/>
                <a:sym typeface="Calibri"/>
              </a:rPr>
              <a:t>estination Sigtuna</a:t>
            </a:r>
            <a:r>
              <a:rPr b="0" i="0" lang="sv-SE" sz="1600" u="none" cap="none" strike="noStrike">
                <a:solidFill>
                  <a:schemeClr val="dk1"/>
                </a:solidFill>
                <a:latin typeface="Calibri"/>
                <a:ea typeface="Calibri"/>
                <a:cs typeface="Calibri"/>
                <a:sym typeface="Calibri"/>
              </a:rPr>
              <a:t> på morgonen ska då </a:t>
            </a:r>
            <a:r>
              <a:rPr b="0" i="0" lang="sv-SE" sz="1600" u="sng" cap="none" strike="noStrike">
                <a:solidFill>
                  <a:schemeClr val="dk1"/>
                </a:solidFill>
                <a:latin typeface="Calibri"/>
                <a:ea typeface="Calibri"/>
                <a:cs typeface="Calibri"/>
                <a:sym typeface="Calibri"/>
              </a:rPr>
              <a:t>ge samma information vidare till de assistenter som kommer för Pass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OBS! Viktigt att assistenterna är vuxna personer (inga barn med) och att man har </a:t>
            </a:r>
            <a:r>
              <a:rPr b="1" lang="sv-SE" sz="1600">
                <a:solidFill>
                  <a:schemeClr val="dk1"/>
                </a:solidFill>
                <a:latin typeface="Calibri"/>
                <a:ea typeface="Calibri"/>
                <a:cs typeface="Calibri"/>
                <a:sym typeface="Calibri"/>
              </a:rPr>
              <a:t>varma kläder </a:t>
            </a:r>
            <a:r>
              <a:rPr b="1" i="0" lang="sv-SE" sz="1600" u="none" cap="none" strike="noStrike">
                <a:solidFill>
                  <a:schemeClr val="dk1"/>
                </a:solidFill>
                <a:latin typeface="Calibri"/>
                <a:ea typeface="Calibri"/>
                <a:cs typeface="Calibri"/>
                <a:sym typeface="Calibri"/>
              </a:rPr>
              <a:t>för att arbeta utomhus.</a:t>
            </a:r>
            <a:br>
              <a:rPr b="0" i="0" lang="sv-SE"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sp>
        <p:nvSpPr>
          <p:cNvPr id="127" name="Google Shape;127;p3"/>
          <p:cNvSpPr txBox="1"/>
          <p:nvPr/>
        </p:nvSpPr>
        <p:spPr>
          <a:xfrm>
            <a:off x="447202" y="1816790"/>
            <a:ext cx="3307885" cy="738664"/>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Bemanningspass heldag - Assistenter</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8.00 - 12.30 (4,5h) 3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12.30 - ca. 17.30 (5h) 3 personer</a:t>
            </a:r>
            <a:endParaRPr b="0" i="0" sz="1400" u="none" cap="none" strike="noStrike">
              <a:solidFill>
                <a:schemeClr val="dk1"/>
              </a:solidFill>
              <a:latin typeface="Calibri"/>
              <a:ea typeface="Calibri"/>
              <a:cs typeface="Calibri"/>
              <a:sym typeface="Calibri"/>
            </a:endParaRPr>
          </a:p>
        </p:txBody>
      </p:sp>
      <p:sp>
        <p:nvSpPr>
          <p:cNvPr id="128" name="Google Shape;128;p3"/>
          <p:cNvSpPr/>
          <p:nvPr/>
        </p:nvSpPr>
        <p:spPr>
          <a:xfrm>
            <a:off x="3065643" y="2711196"/>
            <a:ext cx="2111100" cy="595500"/>
          </a:xfrm>
          <a:prstGeom prst="ellipse">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FF0000"/>
                </a:solidFill>
                <a:latin typeface="Calibri"/>
                <a:ea typeface="Calibri"/>
                <a:cs typeface="Calibri"/>
                <a:sym typeface="Calibri"/>
              </a:rPr>
              <a:t>Superviktigt!</a:t>
            </a:r>
            <a:endParaRPr b="0" i="0" sz="1800" u="none" cap="none" strike="noStrike">
              <a:solidFill>
                <a:srgbClr val="FF0000"/>
              </a:solidFill>
              <a:latin typeface="Calibri"/>
              <a:ea typeface="Calibri"/>
              <a:cs typeface="Calibri"/>
              <a:sym typeface="Calibri"/>
            </a:endParaRPr>
          </a:p>
        </p:txBody>
      </p:sp>
      <p:cxnSp>
        <p:nvCxnSpPr>
          <p:cNvPr id="129" name="Google Shape;129;p3"/>
          <p:cNvCxnSpPr/>
          <p:nvPr/>
        </p:nvCxnSpPr>
        <p:spPr>
          <a:xfrm>
            <a:off x="4399492" y="3306814"/>
            <a:ext cx="654300" cy="577200"/>
          </a:xfrm>
          <a:prstGeom prst="straightConnector1">
            <a:avLst/>
          </a:prstGeom>
          <a:noFill/>
          <a:ln cap="flat" cmpd="sng" w="38100">
            <a:solidFill>
              <a:srgbClr val="FF0000"/>
            </a:solidFill>
            <a:prstDash val="solid"/>
            <a:miter lim="800000"/>
            <a:headEnd len="sm" w="sm" type="none"/>
            <a:tailEnd len="med" w="med" type="triangle"/>
          </a:ln>
        </p:spPr>
      </p:cxnSp>
      <p:pic>
        <p:nvPicPr>
          <p:cNvPr id="130" name="Google Shape;130;p3"/>
          <p:cNvPicPr preferRelativeResize="0"/>
          <p:nvPr/>
        </p:nvPicPr>
        <p:blipFill rotWithShape="1">
          <a:blip r:embed="rId4">
            <a:alphaModFix/>
          </a:blip>
          <a:srcRect b="0" l="0" r="0" t="0"/>
          <a:stretch/>
        </p:blipFill>
        <p:spPr>
          <a:xfrm>
            <a:off x="6630101" y="431342"/>
            <a:ext cx="4197208" cy="27699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mt="44000"/>
          </a:blip>
          <a:srcRect b="0" l="0" r="0" t="0"/>
          <a:stretch/>
        </p:blipFill>
        <p:spPr>
          <a:xfrm>
            <a:off x="0" y="18481"/>
            <a:ext cx="12192000" cy="6857999"/>
          </a:xfrm>
          <a:prstGeom prst="rect">
            <a:avLst/>
          </a:prstGeom>
          <a:noFill/>
          <a:ln cap="flat" cmpd="sng" w="9525">
            <a:solidFill>
              <a:srgbClr val="9E0000"/>
            </a:solidFill>
            <a:prstDash val="solid"/>
            <a:round/>
            <a:headEnd len="sm" w="sm" type="none"/>
            <a:tailEnd len="sm" w="sm" type="none"/>
          </a:ln>
        </p:spPr>
      </p:pic>
      <p:sp>
        <p:nvSpPr>
          <p:cNvPr id="136" name="Google Shape;136;p5"/>
          <p:cNvSpPr txBox="1"/>
          <p:nvPr/>
        </p:nvSpPr>
        <p:spPr>
          <a:xfrm>
            <a:off x="292222" y="218899"/>
            <a:ext cx="3555001" cy="144655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1F3864"/>
                </a:solidFill>
                <a:latin typeface="Calibri"/>
                <a:ea typeface="Calibri"/>
                <a:cs typeface="Calibri"/>
                <a:sym typeface="Calibri"/>
              </a:rPr>
              <a:t>SIF Korvgrillning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Varje Söndag kl. 11.00 - 16.00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5 personer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Plats: Framför Systembolaget – ställas upp enligt bild</a:t>
            </a:r>
            <a:endParaRPr b="0" i="0" sz="1600" u="none" cap="none" strike="noStrike">
              <a:solidFill>
                <a:schemeClr val="dk1"/>
              </a:solidFill>
              <a:latin typeface="Calibri"/>
              <a:ea typeface="Calibri"/>
              <a:cs typeface="Calibri"/>
              <a:sym typeface="Calibri"/>
            </a:endParaRPr>
          </a:p>
        </p:txBody>
      </p:sp>
      <p:sp>
        <p:nvSpPr>
          <p:cNvPr id="137" name="Google Shape;137;p5"/>
          <p:cNvSpPr txBox="1"/>
          <p:nvPr/>
        </p:nvSpPr>
        <p:spPr>
          <a:xfrm>
            <a:off x="3717330" y="2607623"/>
            <a:ext cx="8279400" cy="35403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Några ifrån det lag som har bemanning av grillen ska infinna sig på </a:t>
            </a:r>
            <a:r>
              <a:rPr b="1" i="0" lang="sv-SE" sz="1400" u="none" cap="none" strike="noStrike">
                <a:solidFill>
                  <a:schemeClr val="dk1"/>
                </a:solidFill>
                <a:latin typeface="Calibri"/>
                <a:ea typeface="Calibri"/>
                <a:cs typeface="Calibri"/>
                <a:sym typeface="Calibri"/>
              </a:rPr>
              <a:t>Prästängarna kl. 9.00 den bemannade julmarknadssöndagen</a:t>
            </a:r>
            <a:r>
              <a:rPr b="0" i="0" lang="sv-SE" sz="1400" u="none" cap="none" strike="noStrike">
                <a:solidFill>
                  <a:schemeClr val="dk1"/>
                </a:solidFill>
                <a:latin typeface="Calibri"/>
                <a:ea typeface="Calibri"/>
                <a:cs typeface="Calibri"/>
                <a:sym typeface="Calibri"/>
              </a:rPr>
              <a:t>. </a:t>
            </a:r>
            <a:r>
              <a:rPr lang="sv-SE">
                <a:solidFill>
                  <a:schemeClr val="dk1"/>
                </a:solidFill>
                <a:latin typeface="Calibri"/>
                <a:ea typeface="Calibri"/>
                <a:cs typeface="Calibri"/>
                <a:sym typeface="Calibri"/>
              </a:rPr>
              <a:t>Linda Rosén från HJ-laget</a:t>
            </a:r>
            <a:r>
              <a:rPr b="0" i="0" lang="sv-SE" sz="1400" u="none" cap="none" strike="noStrike">
                <a:solidFill>
                  <a:schemeClr val="dk1"/>
                </a:solidFill>
                <a:latin typeface="Calibri"/>
                <a:ea typeface="Calibri"/>
                <a:cs typeface="Calibri"/>
                <a:sym typeface="Calibri"/>
              </a:rPr>
              <a:t> kommer att finnas på plats och låsa upp på Prästängarna. Så gott som allt kommer vara färdigpackat, bara att lasta.</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Bil och släp behövs, då grill, bord, sopkärl, gasolflaskor, förvaringslådor etc. ska få plats.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Kom ihåg spännrem till släpet!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Om varor tar slut under dagen </a:t>
            </a:r>
            <a:r>
              <a:rPr lang="sv-SE">
                <a:solidFill>
                  <a:schemeClr val="dk1"/>
                </a:solidFill>
                <a:latin typeface="Calibri"/>
                <a:ea typeface="Calibri"/>
                <a:cs typeface="Calibri"/>
                <a:sym typeface="Calibri"/>
              </a:rPr>
              <a:t>så </a:t>
            </a:r>
            <a:r>
              <a:rPr b="0" i="0" lang="sv-SE" sz="1400" u="none" cap="none" strike="noStrike">
                <a:solidFill>
                  <a:schemeClr val="dk1"/>
                </a:solidFill>
                <a:latin typeface="Calibri"/>
                <a:ea typeface="Calibri"/>
                <a:cs typeface="Calibri"/>
                <a:sym typeface="Calibri"/>
              </a:rPr>
              <a:t>kontaktar ni Linda Rosé</a:t>
            </a:r>
            <a:r>
              <a:rPr lang="sv-SE">
                <a:solidFill>
                  <a:schemeClr val="dk1"/>
                </a:solidFill>
                <a:latin typeface="Calibri"/>
                <a:ea typeface="Calibri"/>
                <a:cs typeface="Calibri"/>
                <a:sym typeface="Calibri"/>
              </a:rPr>
              <a:t>n tel: 0708-26 76 76</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Efter julmarknadsdagens slut, dvs. efter 16.00, är det laget som bemannar grillen som ansvarar för att plocka ihop och köra ner allt till Prästängarna. Grillen ska tvättas, allt som är smutsigt ska diskas och alla varor ska plockas in i kylskåp/förråd. Se till så att alla som bemannat grillen följer med till Prästängarna för att hjälpa till. </a:t>
            </a:r>
            <a:br>
              <a:rPr b="0"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Glöm inte </a:t>
            </a:r>
            <a:r>
              <a:rPr b="1" lang="sv-SE">
                <a:solidFill>
                  <a:schemeClr val="dk1"/>
                </a:solidFill>
                <a:latin typeface="Calibri"/>
                <a:ea typeface="Calibri"/>
                <a:cs typeface="Calibri"/>
                <a:sym typeface="Calibri"/>
              </a:rPr>
              <a:t>att fylla på de gasoltuber som tar slut under ert grillpass!</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Calibri"/>
                <a:ea typeface="Calibri"/>
                <a:cs typeface="Calibri"/>
                <a:sym typeface="Calibri"/>
              </a:rPr>
            </a:br>
            <a:r>
              <a:rPr lang="sv-SE">
                <a:solidFill>
                  <a:schemeClr val="dk1"/>
                </a:solidFill>
                <a:latin typeface="Calibri"/>
                <a:ea typeface="Calibri"/>
                <a:cs typeface="Calibri"/>
                <a:sym typeface="Calibri"/>
              </a:rPr>
              <a:t>Linda Rosén</a:t>
            </a:r>
            <a:r>
              <a:rPr b="0" i="0" lang="sv-SE" sz="1400" u="none" cap="none" strike="noStrike">
                <a:solidFill>
                  <a:schemeClr val="dk1"/>
                </a:solidFill>
                <a:latin typeface="Calibri"/>
                <a:ea typeface="Calibri"/>
                <a:cs typeface="Calibri"/>
                <a:sym typeface="Calibri"/>
              </a:rPr>
              <a:t> finns på plats på Prästängarna från 16.45 varje julmarknadssöndag, för att se till så att alla dörrar är öppna när laget anländer från marknaden.</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292222" y="1946076"/>
            <a:ext cx="3132900" cy="9543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Sortiment:</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Grillkorv, Kabanoss, Lammkorv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Läsk, Fruktdryck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Ketchup, senap &amp; rostad lök</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477979" y="4011168"/>
            <a:ext cx="2761371" cy="240065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Förslag på Bemanningspass – Grill</a:t>
            </a:r>
            <a:br>
              <a:rPr b="1" i="0" lang="sv-SE" sz="1400" u="none" cap="none" strike="noStrike">
                <a:solidFill>
                  <a:schemeClr val="dk1"/>
                </a:solidFill>
                <a:latin typeface="Calibri"/>
                <a:ea typeface="Calibri"/>
                <a:cs typeface="Calibri"/>
                <a:sym typeface="Calibri"/>
              </a:rPr>
            </a:b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1" lang="sv-SE" sz="1200" u="none" cap="none" strike="noStrike">
                <a:solidFill>
                  <a:schemeClr val="dk1"/>
                </a:solidFill>
                <a:latin typeface="Calibri"/>
                <a:ea typeface="Calibri"/>
                <a:cs typeface="Calibri"/>
                <a:sym typeface="Calibri"/>
              </a:rPr>
              <a:t>(Någon/några från 9.00 på PÄ)</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9.30 – 13.30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13.30 – 17.30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1" lang="sv-SE" sz="1200" u="none" cap="none" strike="noStrike">
                <a:solidFill>
                  <a:schemeClr val="dk1"/>
                </a:solidFill>
                <a:latin typeface="Calibri"/>
                <a:ea typeface="Calibri"/>
                <a:cs typeface="Calibri"/>
                <a:sym typeface="Calibri"/>
              </a:rPr>
              <a:t>(Någon/några från 9.00 på PÄ)</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9.30 – 12.00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12.00 – 14.30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14.30 – 17.30 – 5 personer</a:t>
            </a:r>
            <a:endParaRPr b="0" i="0" sz="1400" u="none" cap="none" strike="noStrike">
              <a:solidFill>
                <a:srgbClr val="000000"/>
              </a:solidFill>
              <a:latin typeface="Arial"/>
              <a:ea typeface="Arial"/>
              <a:cs typeface="Arial"/>
              <a:sym typeface="Arial"/>
            </a:endParaRPr>
          </a:p>
        </p:txBody>
      </p:sp>
      <p:pic>
        <p:nvPicPr>
          <p:cNvPr id="140" name="Google Shape;140;p5"/>
          <p:cNvPicPr preferRelativeResize="0"/>
          <p:nvPr/>
        </p:nvPicPr>
        <p:blipFill rotWithShape="1">
          <a:blip r:embed="rId4">
            <a:alphaModFix/>
          </a:blip>
          <a:srcRect b="0" l="0" r="0" t="0"/>
          <a:stretch/>
        </p:blipFill>
        <p:spPr>
          <a:xfrm>
            <a:off x="4146453" y="195164"/>
            <a:ext cx="3619698" cy="2298942"/>
          </a:xfrm>
          <a:prstGeom prst="rect">
            <a:avLst/>
          </a:prstGeom>
          <a:noFill/>
          <a:ln cap="flat" cmpd="sng" w="9525">
            <a:solidFill>
              <a:schemeClr val="dk1"/>
            </a:solidFill>
            <a:prstDash val="solid"/>
            <a:round/>
            <a:headEnd len="sm" w="sm" type="none"/>
            <a:tailEnd len="sm" w="sm" type="none"/>
          </a:ln>
        </p:spPr>
      </p:pic>
      <p:pic>
        <p:nvPicPr>
          <p:cNvPr descr="A group of people standing outside a building&#10;&#10;Description automatically generated" id="141" name="Google Shape;141;p5"/>
          <p:cNvPicPr preferRelativeResize="0"/>
          <p:nvPr/>
        </p:nvPicPr>
        <p:blipFill rotWithShape="1">
          <a:blip r:embed="rId5">
            <a:alphaModFix/>
          </a:blip>
          <a:srcRect b="0" l="0" r="0" t="0"/>
          <a:stretch/>
        </p:blipFill>
        <p:spPr>
          <a:xfrm>
            <a:off x="8344778" y="195165"/>
            <a:ext cx="3132887" cy="2329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a2cf56fd6d_0_1"/>
          <p:cNvSpPr txBox="1"/>
          <p:nvPr/>
        </p:nvSpPr>
        <p:spPr>
          <a:xfrm>
            <a:off x="417578" y="477400"/>
            <a:ext cx="6762900" cy="4002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1F3864"/>
                </a:solidFill>
                <a:latin typeface="Calibri"/>
                <a:ea typeface="Calibri"/>
                <a:cs typeface="Calibri"/>
                <a:sym typeface="Calibri"/>
              </a:rPr>
              <a:t>S</a:t>
            </a:r>
            <a:r>
              <a:rPr b="1" lang="sv-SE" sz="2000">
                <a:solidFill>
                  <a:srgbClr val="1F3864"/>
                </a:solidFill>
                <a:latin typeface="Calibri"/>
                <a:ea typeface="Calibri"/>
                <a:cs typeface="Calibri"/>
                <a:sym typeface="Calibri"/>
              </a:rPr>
              <a:t>igtuna I</a:t>
            </a:r>
            <a:r>
              <a:rPr b="1" i="0" lang="sv-SE" sz="2000" u="none" cap="none" strike="noStrike">
                <a:solidFill>
                  <a:srgbClr val="1F3864"/>
                </a:solidFill>
                <a:latin typeface="Calibri"/>
                <a:ea typeface="Calibri"/>
                <a:cs typeface="Calibri"/>
                <a:sym typeface="Calibri"/>
              </a:rPr>
              <a:t>F </a:t>
            </a:r>
            <a:r>
              <a:rPr b="1" lang="sv-SE" sz="2000">
                <a:solidFill>
                  <a:srgbClr val="1F3864"/>
                </a:solidFill>
                <a:latin typeface="Calibri"/>
                <a:ea typeface="Calibri"/>
                <a:cs typeface="Calibri"/>
                <a:sym typeface="Calibri"/>
              </a:rPr>
              <a:t>Projektledare för </a:t>
            </a:r>
            <a:r>
              <a:rPr b="1" lang="sv-SE" sz="2000">
                <a:solidFill>
                  <a:srgbClr val="1F3864"/>
                </a:solidFill>
                <a:latin typeface="Calibri"/>
                <a:ea typeface="Calibri"/>
                <a:cs typeface="Calibri"/>
                <a:sym typeface="Calibri"/>
              </a:rPr>
              <a:t>julmarknaden 2025</a:t>
            </a:r>
            <a:endParaRPr b="0" i="0" sz="1600" u="none" cap="none" strike="noStrike">
              <a:solidFill>
                <a:schemeClr val="dk1"/>
              </a:solidFill>
              <a:latin typeface="Calibri"/>
              <a:ea typeface="Calibri"/>
              <a:cs typeface="Calibri"/>
              <a:sym typeface="Calibri"/>
            </a:endParaRPr>
          </a:p>
        </p:txBody>
      </p:sp>
      <p:pic>
        <p:nvPicPr>
          <p:cNvPr id="147" name="Google Shape;147;g3a2cf56fd6d_0_1"/>
          <p:cNvPicPr preferRelativeResize="0"/>
          <p:nvPr/>
        </p:nvPicPr>
        <p:blipFill rotWithShape="1">
          <a:blip r:embed="rId3">
            <a:alphaModFix amt="44000"/>
          </a:blip>
          <a:srcRect b="0" l="0" r="0" t="0"/>
          <a:stretch/>
        </p:blipFill>
        <p:spPr>
          <a:xfrm>
            <a:off x="15206" y="18481"/>
            <a:ext cx="12192000" cy="6858000"/>
          </a:xfrm>
          <a:prstGeom prst="rect">
            <a:avLst/>
          </a:prstGeom>
          <a:noFill/>
          <a:ln cap="flat" cmpd="sng" w="9525">
            <a:solidFill>
              <a:srgbClr val="9E0000"/>
            </a:solidFill>
            <a:prstDash val="solid"/>
            <a:round/>
            <a:headEnd len="sm" w="sm" type="none"/>
            <a:tailEnd len="sm" w="sm" type="none"/>
          </a:ln>
        </p:spPr>
      </p:pic>
      <p:sp>
        <p:nvSpPr>
          <p:cNvPr id="148" name="Google Shape;148;g3a2cf56fd6d_0_1"/>
          <p:cNvSpPr txBox="1"/>
          <p:nvPr/>
        </p:nvSpPr>
        <p:spPr>
          <a:xfrm>
            <a:off x="432780" y="2926925"/>
            <a:ext cx="10549200" cy="33246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HJ-laget är ansvariga Projektledare gentemot Destination Sigtuna.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30 november - Mia Bystedt 073-867 74 80</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7 december - Veronica Norén  073- 643 38 85</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14 december - Cecilia Meijer 076-501 64 56</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21 december - Mia Bystedt 073-867 74 80</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sv-SE">
                <a:solidFill>
                  <a:schemeClr val="dk1"/>
                </a:solidFill>
                <a:latin typeface="Calibri"/>
                <a:ea typeface="Calibri"/>
                <a:cs typeface="Calibri"/>
                <a:sym typeface="Calibri"/>
              </a:rPr>
              <a:t>Sigtuna IF är avlönade av Destination Sigtuna för att bemanna alla pass så det är viktigt att alla dyker upp på sina pass! </a:t>
            </a:r>
            <a:r>
              <a:rPr lang="sv-SE">
                <a:solidFill>
                  <a:schemeClr val="dk1"/>
                </a:solidFill>
                <a:latin typeface="Calibri"/>
                <a:ea typeface="Calibri"/>
                <a:cs typeface="Calibri"/>
                <a:sym typeface="Calibri"/>
              </a:rPr>
              <a:t>Blir någon sjuk så behöver ni lösa det inom respektive lag som är ansvarig för passet.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pic>
        <p:nvPicPr>
          <p:cNvPr descr="A group of people standing outside a building&#10;&#10;Description automatically generated" id="149" name="Google Shape;149;g3a2cf56fd6d_0_1"/>
          <p:cNvPicPr preferRelativeResize="0"/>
          <p:nvPr/>
        </p:nvPicPr>
        <p:blipFill rotWithShape="1">
          <a:blip r:embed="rId4">
            <a:alphaModFix/>
          </a:blip>
          <a:srcRect b="0" l="0" r="0" t="0"/>
          <a:stretch/>
        </p:blipFill>
        <p:spPr>
          <a:xfrm>
            <a:off x="8344778" y="195165"/>
            <a:ext cx="3132888" cy="2329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mt="44000"/>
          </a:blip>
          <a:srcRect b="0" l="0" r="0" t="0"/>
          <a:stretch/>
        </p:blipFill>
        <p:spPr>
          <a:xfrm>
            <a:off x="0" y="0"/>
            <a:ext cx="12192000" cy="6857999"/>
          </a:xfrm>
          <a:prstGeom prst="rect">
            <a:avLst/>
          </a:prstGeom>
          <a:noFill/>
          <a:ln cap="flat" cmpd="sng" w="9525">
            <a:solidFill>
              <a:srgbClr val="9E0000"/>
            </a:solidFill>
            <a:prstDash val="solid"/>
            <a:round/>
            <a:headEnd len="sm" w="sm" type="none"/>
            <a:tailEnd len="sm" w="sm" type="none"/>
          </a:ln>
        </p:spPr>
      </p:pic>
      <p:sp>
        <p:nvSpPr>
          <p:cNvPr id="155" name="Google Shape;155;p6"/>
          <p:cNvSpPr txBox="1"/>
          <p:nvPr/>
        </p:nvSpPr>
        <p:spPr>
          <a:xfrm>
            <a:off x="483990" y="730156"/>
            <a:ext cx="5015100" cy="18471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SIF Korvgrillning 5 st</a:t>
            </a:r>
            <a:r>
              <a:rPr b="0" i="0" lang="sv-SE" sz="1600" u="sng" cap="none" strike="noStrike">
                <a:solidFill>
                  <a:schemeClr val="dk1"/>
                </a:solidFill>
                <a:latin typeface="Calibri"/>
                <a:ea typeface="Calibri"/>
                <a:cs typeface="Calibri"/>
                <a:sym typeface="Calibri"/>
              </a:rPr>
              <a:t> </a:t>
            </a:r>
            <a:r>
              <a:rPr b="0" i="0" lang="sv-SE" sz="1600" u="none" cap="none" strike="noStrike">
                <a:solidFill>
                  <a:schemeClr val="dk1"/>
                </a:solidFill>
                <a:latin typeface="Calibri"/>
                <a:ea typeface="Calibri"/>
                <a:cs typeface="Calibri"/>
                <a:sym typeface="Calibri"/>
              </a:rPr>
              <a:t>– </a:t>
            </a:r>
            <a:r>
              <a:rPr lang="sv-SE" sz="1600">
                <a:solidFill>
                  <a:schemeClr val="dk1"/>
                </a:solidFill>
                <a:latin typeface="Calibri"/>
                <a:ea typeface="Calibri"/>
                <a:cs typeface="Calibri"/>
                <a:sym typeface="Calibri"/>
              </a:rPr>
              <a:t>42,5</a:t>
            </a:r>
            <a:r>
              <a:rPr b="0" i="0" lang="sv-SE" sz="1600" u="none" cap="none" strike="noStrike">
                <a:solidFill>
                  <a:schemeClr val="dk1"/>
                </a:solidFill>
                <a:latin typeface="Calibri"/>
                <a:ea typeface="Calibri"/>
                <a:cs typeface="Calibri"/>
                <a:sym typeface="Calibri"/>
              </a:rPr>
              <a:t>h/Söndag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	</a:t>
            </a:r>
            <a:r>
              <a:rPr b="1" lang="sv-SE">
                <a:solidFill>
                  <a:schemeClr val="dk1"/>
                </a:solidFill>
                <a:latin typeface="Calibri"/>
                <a:ea typeface="Calibri"/>
                <a:cs typeface="Calibri"/>
                <a:sym typeface="Calibri"/>
              </a:rPr>
              <a:t>09.00-17.30</a:t>
            </a:r>
            <a:br>
              <a:rPr b="1"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Nr 1	</a:t>
            </a:r>
            <a:r>
              <a:rPr lang="sv-SE" sz="1100">
                <a:solidFill>
                  <a:schemeClr val="dk1"/>
                </a:solidFill>
                <a:highlight>
                  <a:srgbClr val="FFFFFF"/>
                </a:highlight>
              </a:rPr>
              <a:t>HJ		</a:t>
            </a:r>
            <a:endParaRPr sz="1100">
              <a:solidFill>
                <a:schemeClr val="dk1"/>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HJ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r>
              <a:rPr lang="sv-SE" sz="1100">
                <a:solidFill>
                  <a:schemeClr val="dk1"/>
                </a:solidFill>
                <a:highlight>
                  <a:srgbClr val="FFFFFF"/>
                </a:highlight>
              </a:rPr>
              <a:t>U15 - fotboll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r>
              <a:rPr lang="sv-SE" sz="1100">
                <a:solidFill>
                  <a:schemeClr val="dk1"/>
                </a:solidFill>
                <a:highlight>
                  <a:srgbClr val="FFFFFF"/>
                </a:highlight>
              </a:rPr>
              <a:t>U15 - fotboll</a:t>
            </a:r>
            <a:endParaRPr b="0" i="0" sz="1400" u="none" cap="none" strike="noStrike">
              <a:solidFill>
                <a:srgbClr val="0070C0"/>
              </a:solidFill>
              <a:latin typeface="Calibri"/>
              <a:ea typeface="Calibri"/>
              <a:cs typeface="Calibri"/>
              <a:sym typeface="Calibri"/>
            </a:endParaRPr>
          </a:p>
        </p:txBody>
      </p:sp>
      <p:sp>
        <p:nvSpPr>
          <p:cNvPr id="156" name="Google Shape;156;p6"/>
          <p:cNvSpPr txBox="1"/>
          <p:nvPr/>
        </p:nvSpPr>
        <p:spPr>
          <a:xfrm>
            <a:off x="137112" y="129258"/>
            <a:ext cx="4566669" cy="40011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1F3864"/>
                </a:solidFill>
                <a:latin typeface="Calibri"/>
                <a:ea typeface="Calibri"/>
                <a:cs typeface="Calibri"/>
                <a:sym typeface="Calibri"/>
              </a:rPr>
              <a:t>Bemanningspass &amp; Antal timmar till laget</a:t>
            </a:r>
            <a:endParaRPr b="0" i="0" sz="1400" u="none" cap="none" strike="noStrike">
              <a:solidFill>
                <a:srgbClr val="000000"/>
              </a:solidFill>
              <a:latin typeface="Arial"/>
              <a:ea typeface="Arial"/>
              <a:cs typeface="Arial"/>
              <a:sym typeface="Arial"/>
            </a:endParaRPr>
          </a:p>
        </p:txBody>
      </p:sp>
      <p:sp>
        <p:nvSpPr>
          <p:cNvPr id="157" name="Google Shape;157;p6"/>
          <p:cNvSpPr txBox="1"/>
          <p:nvPr/>
        </p:nvSpPr>
        <p:spPr>
          <a:xfrm>
            <a:off x="6836194" y="900316"/>
            <a:ext cx="4944900" cy="18777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Parkeringsvakter 5st </a:t>
            </a:r>
            <a:r>
              <a:rPr b="0" i="0" lang="sv-SE" sz="1600" u="none" cap="none" strike="noStrike">
                <a:solidFill>
                  <a:schemeClr val="dk1"/>
                </a:solidFill>
                <a:latin typeface="Calibri"/>
                <a:ea typeface="Calibri"/>
                <a:cs typeface="Calibri"/>
                <a:sym typeface="Calibri"/>
              </a:rPr>
              <a:t>– 27h/Söndag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10.15-ca 15.30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r>
              <a:rPr lang="sv-SE" sz="1100">
                <a:solidFill>
                  <a:schemeClr val="dk1"/>
                </a:solidFill>
                <a:highlight>
                  <a:srgbClr val="FFFFFF"/>
                </a:highlight>
              </a:rPr>
              <a:t>SMU - fotboll</a:t>
            </a:r>
            <a:r>
              <a:rPr b="0" i="0" lang="sv-SE" sz="1400" u="none" cap="none" strike="noStrike">
                <a:solidFill>
                  <a:schemeClr val="dk1"/>
                </a:solidFill>
                <a:latin typeface="Calibri"/>
                <a:ea typeface="Calibri"/>
                <a:cs typeface="Calibri"/>
                <a:sym typeface="Calibri"/>
              </a:rPr>
              <a:t>	</a:t>
            </a:r>
            <a:endParaRPr b="1" i="0" sz="1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r>
              <a:rPr lang="sv-SE" sz="1100">
                <a:solidFill>
                  <a:schemeClr val="dk1"/>
                </a:solidFill>
                <a:highlight>
                  <a:srgbClr val="FFFFFF"/>
                </a:highlight>
              </a:rPr>
              <a:t>SMU - fotboll</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P13</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r>
              <a:rPr lang="sv-SE" sz="1100">
                <a:solidFill>
                  <a:schemeClr val="dk1"/>
                </a:solidFill>
                <a:highlight>
                  <a:srgbClr val="FFFFFF"/>
                </a:highlight>
              </a:rPr>
              <a:t>SMU - fotboll</a:t>
            </a:r>
            <a:r>
              <a:rPr b="0" i="0" lang="sv-SE" sz="16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158" name="Google Shape;158;p6"/>
          <p:cNvSpPr txBox="1"/>
          <p:nvPr/>
        </p:nvSpPr>
        <p:spPr>
          <a:xfrm>
            <a:off x="165830" y="4584460"/>
            <a:ext cx="6054600" cy="20934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Assistenter 3 + 3st </a:t>
            </a:r>
            <a:r>
              <a:rPr b="0" i="0" lang="sv-SE" sz="1600" u="none" cap="none" strike="noStrike">
                <a:solidFill>
                  <a:schemeClr val="dk1"/>
                </a:solidFill>
                <a:latin typeface="Calibri"/>
                <a:ea typeface="Calibri"/>
                <a:cs typeface="Calibri"/>
                <a:sym typeface="Calibri"/>
              </a:rPr>
              <a:t>– </a:t>
            </a:r>
            <a:r>
              <a:rPr lang="sv-SE" sz="1600">
                <a:solidFill>
                  <a:schemeClr val="dk1"/>
                </a:solidFill>
                <a:latin typeface="Calibri"/>
                <a:ea typeface="Calibri"/>
                <a:cs typeface="Calibri"/>
                <a:sym typeface="Calibri"/>
              </a:rPr>
              <a:t>13,5h + 15h</a:t>
            </a:r>
            <a:r>
              <a:rPr b="0" i="0" lang="sv-SE" sz="1600" u="none" cap="none" strike="noStrike">
                <a:solidFill>
                  <a:schemeClr val="dk1"/>
                </a:solidFill>
                <a:latin typeface="Calibri"/>
                <a:ea typeface="Calibri"/>
                <a:cs typeface="Calibri"/>
                <a:sym typeface="Calibri"/>
              </a:rPr>
              <a:t>/Söndag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FM 8.00-12.30         	EM 12.30-17.30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			3 personer               	 3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r>
              <a:rPr lang="sv-SE" sz="1100">
                <a:solidFill>
                  <a:schemeClr val="dk1"/>
                </a:solidFill>
                <a:highlight>
                  <a:srgbClr val="FFFFFF"/>
                </a:highlight>
              </a:rPr>
              <a:t>Damveteran			P15/16</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r>
              <a:rPr lang="sv-SE" sz="1100">
                <a:solidFill>
                  <a:schemeClr val="dk1"/>
                </a:solidFill>
                <a:highlight>
                  <a:srgbClr val="FFFFFF"/>
                </a:highlight>
              </a:rPr>
              <a:t>HJ				P15/16</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r>
              <a:rPr lang="sv-SE" sz="1100">
                <a:solidFill>
                  <a:schemeClr val="dk1"/>
                </a:solidFill>
                <a:highlight>
                  <a:srgbClr val="FFFFFF"/>
                </a:highlight>
              </a:rPr>
              <a:t>P15/16				P15/16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r>
              <a:rPr lang="sv-SE" sz="1100">
                <a:solidFill>
                  <a:schemeClr val="dk1"/>
                </a:solidFill>
                <a:highlight>
                  <a:srgbClr val="FFFFFF"/>
                </a:highlight>
              </a:rPr>
              <a:t>P15/16				P13</a:t>
            </a:r>
            <a:endParaRPr b="1" i="0" sz="1400" u="none" cap="none" strike="noStrike">
              <a:solidFill>
                <a:srgbClr val="0070C0"/>
              </a:solidFill>
              <a:latin typeface="Calibri"/>
              <a:ea typeface="Calibri"/>
              <a:cs typeface="Calibri"/>
              <a:sym typeface="Calibri"/>
            </a:endParaRPr>
          </a:p>
        </p:txBody>
      </p:sp>
      <p:sp>
        <p:nvSpPr>
          <p:cNvPr id="159" name="Google Shape;159;p6"/>
          <p:cNvSpPr txBox="1"/>
          <p:nvPr/>
        </p:nvSpPr>
        <p:spPr>
          <a:xfrm>
            <a:off x="6424474" y="4707571"/>
            <a:ext cx="5646300" cy="18471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Bära ut- och in bord </a:t>
            </a:r>
            <a:r>
              <a:rPr b="0" i="0" lang="sv-SE" sz="1600" u="none" cap="none" strike="noStrike">
                <a:solidFill>
                  <a:schemeClr val="dk1"/>
                </a:solidFill>
                <a:latin typeface="Calibri"/>
                <a:ea typeface="Calibri"/>
                <a:cs typeface="Calibri"/>
                <a:sym typeface="Calibri"/>
              </a:rPr>
              <a:t>– 10h + 10h/Söndag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UT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r>
              <a:rPr lang="sv-SE" sz="1100">
                <a:solidFill>
                  <a:schemeClr val="dk1"/>
                </a:solidFill>
                <a:highlight>
                  <a:srgbClr val="FFFFFF"/>
                </a:highlight>
              </a:rPr>
              <a:t>Herr		F14/15/16</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r>
              <a:rPr lang="sv-SE" sz="1100">
                <a:solidFill>
                  <a:schemeClr val="dk1"/>
                </a:solidFill>
                <a:highlight>
                  <a:srgbClr val="FFFFFF"/>
                </a:highlight>
              </a:rPr>
              <a:t>PF17/18	PF17/18</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r>
              <a:rPr lang="sv-SE" sz="1100">
                <a:solidFill>
                  <a:schemeClr val="dk1"/>
                </a:solidFill>
                <a:highlight>
                  <a:srgbClr val="FFFFFF"/>
                </a:highlight>
              </a:rPr>
              <a:t>Herr		Dam</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r>
              <a:rPr lang="sv-SE" sz="1100">
                <a:solidFill>
                  <a:schemeClr val="dk1"/>
                </a:solidFill>
                <a:highlight>
                  <a:srgbClr val="FFFFFF"/>
                </a:highlight>
              </a:rPr>
              <a:t>HJ		Dam</a:t>
            </a:r>
            <a:endParaRPr b="1" i="0" sz="1400" u="none" cap="none" strike="noStrike">
              <a:solidFill>
                <a:srgbClr val="0070C0"/>
              </a:solidFill>
              <a:latin typeface="Calibri"/>
              <a:ea typeface="Calibri"/>
              <a:cs typeface="Calibri"/>
              <a:sym typeface="Calibri"/>
            </a:endParaRPr>
          </a:p>
        </p:txBody>
      </p:sp>
      <p:sp>
        <p:nvSpPr>
          <p:cNvPr id="160" name="Google Shape;160;p6"/>
          <p:cNvSpPr txBox="1"/>
          <p:nvPr/>
        </p:nvSpPr>
        <p:spPr>
          <a:xfrm>
            <a:off x="1031329" y="2778018"/>
            <a:ext cx="5189100" cy="16932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Skruva ihop- och isär bord </a:t>
            </a:r>
            <a:r>
              <a:rPr b="0" i="0" lang="sv-SE" sz="1600" u="none" cap="none" strike="noStrike">
                <a:solidFill>
                  <a:schemeClr val="dk1"/>
                </a:solidFill>
                <a:latin typeface="Calibri"/>
                <a:ea typeface="Calibri"/>
                <a:cs typeface="Calibri"/>
                <a:sym typeface="Calibri"/>
              </a:rPr>
              <a:t>– 10h + 10h</a:t>
            </a:r>
            <a:br>
              <a:rPr b="0" i="0" lang="sv-SE"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r>
              <a:rPr b="0" i="0" lang="sv-SE"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Skruva ihop bord</a:t>
            </a:r>
            <a:r>
              <a:rPr b="0" i="0" lang="sv-SE"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Innan marknad Nr1	</a:t>
            </a:r>
            <a:r>
              <a:rPr lang="sv-SE" sz="1100">
                <a:solidFill>
                  <a:schemeClr val="dk1"/>
                </a:solidFill>
                <a:highlight>
                  <a:srgbClr val="FFFFFF"/>
                </a:highlight>
              </a:rPr>
              <a:t>P10/11</a:t>
            </a:r>
            <a:r>
              <a:rPr b="0" i="0" lang="sv-SE"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Skruva isär bord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Sista julmarknaden	</a:t>
            </a:r>
            <a:r>
              <a:rPr lang="sv-SE" sz="1100">
                <a:solidFill>
                  <a:schemeClr val="dk1"/>
                </a:solidFill>
                <a:highlight>
                  <a:srgbClr val="FFFFFF"/>
                </a:highlight>
              </a:rPr>
              <a:t>P10/11</a:t>
            </a:r>
            <a:endParaRPr b="1" i="0" sz="1400" u="none" cap="none" strike="noStrike">
              <a:solidFill>
                <a:srgbClr val="0070C0"/>
              </a:solidFill>
              <a:latin typeface="Calibri"/>
              <a:ea typeface="Calibri"/>
              <a:cs typeface="Calibri"/>
              <a:sym typeface="Calibri"/>
            </a:endParaRPr>
          </a:p>
        </p:txBody>
      </p:sp>
      <p:sp>
        <p:nvSpPr>
          <p:cNvPr id="161" name="Google Shape;161;p6"/>
          <p:cNvSpPr txBox="1"/>
          <p:nvPr/>
        </p:nvSpPr>
        <p:spPr>
          <a:xfrm>
            <a:off x="5033638" y="190992"/>
            <a:ext cx="6909900" cy="307800"/>
          </a:xfrm>
          <a:prstGeom prst="rect">
            <a:avLst/>
          </a:prstGeom>
          <a:solidFill>
            <a:schemeClr val="lt1"/>
          </a:solidFill>
          <a:ln cap="flat" cmpd="sng" w="571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Notera! Alla intäkter, inklusive grill, delas lika i förhållande till arbetad tid, oavsett uppgift.</a:t>
            </a:r>
            <a:endParaRPr b="1" i="0" sz="1400" u="none" cap="none" strike="noStrike">
              <a:solidFill>
                <a:srgbClr val="1F3864"/>
              </a:solidFill>
              <a:latin typeface="Calibri"/>
              <a:ea typeface="Calibri"/>
              <a:cs typeface="Calibri"/>
              <a:sym typeface="Calibri"/>
            </a:endParaRPr>
          </a:p>
        </p:txBody>
      </p:sp>
      <p:sp>
        <p:nvSpPr>
          <p:cNvPr id="162" name="Google Shape;162;p6"/>
          <p:cNvSpPr txBox="1"/>
          <p:nvPr/>
        </p:nvSpPr>
        <p:spPr>
          <a:xfrm>
            <a:off x="7108925" y="3157425"/>
            <a:ext cx="4277400" cy="98520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sv-SE" sz="1600" u="sng">
                <a:solidFill>
                  <a:schemeClr val="dk1"/>
                </a:solidFill>
                <a:latin typeface="Calibri"/>
                <a:ea typeface="Calibri"/>
                <a:cs typeface="Calibri"/>
                <a:sym typeface="Calibri"/>
              </a:rPr>
              <a:t>Planering julmarknad</a:t>
            </a:r>
            <a:r>
              <a:rPr b="1" i="0" lang="sv-SE" sz="1600" u="sng" cap="none" strike="noStrike">
                <a:solidFill>
                  <a:schemeClr val="dk1"/>
                </a:solidFill>
                <a:latin typeface="Calibri"/>
                <a:ea typeface="Calibri"/>
                <a:cs typeface="Calibri"/>
                <a:sym typeface="Calibri"/>
              </a:rPr>
              <a:t> </a:t>
            </a:r>
            <a:r>
              <a:rPr b="0" i="0" lang="sv-SE" sz="1600" u="none" cap="none" strike="noStrike">
                <a:solidFill>
                  <a:schemeClr val="dk1"/>
                </a:solidFill>
                <a:latin typeface="Calibri"/>
                <a:ea typeface="Calibri"/>
                <a:cs typeface="Calibri"/>
                <a:sym typeface="Calibri"/>
              </a:rPr>
              <a:t>– </a:t>
            </a:r>
            <a:r>
              <a:rPr lang="sv-SE" sz="1600">
                <a:solidFill>
                  <a:schemeClr val="dk1"/>
                </a:solidFill>
                <a:latin typeface="Calibri"/>
                <a:ea typeface="Calibri"/>
                <a:cs typeface="Calibri"/>
                <a:sym typeface="Calibri"/>
              </a:rPr>
              <a:t>25h + ca 5 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Bemannas av Lag:	       	</a:t>
            </a:r>
            <a:r>
              <a:rPr i="0" lang="sv-SE" sz="1400" u="none" cap="none" strike="noStrike">
                <a:solidFill>
                  <a:schemeClr val="dk1"/>
                </a:solidFill>
                <a:latin typeface="Calibri"/>
                <a:ea typeface="Calibri"/>
                <a:cs typeface="Calibri"/>
                <a:sym typeface="Calibri"/>
              </a:rPr>
              <a:t> HJ</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2023-07-04T06:20:02Z</dcterms:created>
  <dc:creator>Långstedt, Janina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46f04-1151-4928-a464-2b4d83efefbb_Enabled">
    <vt:lpwstr>true</vt:lpwstr>
  </property>
  <property fmtid="{D5CDD505-2E9C-101B-9397-08002B2CF9AE}" pid="3" name="MSIP_Label_55e46f04-1151-4928-a464-2b4d83efefbb_SetDate">
    <vt:lpwstr>2023-07-04T06:20:02Z</vt:lpwstr>
  </property>
  <property fmtid="{D5CDD505-2E9C-101B-9397-08002B2CF9AE}" pid="4" name="MSIP_Label_55e46f04-1151-4928-a464-2b4d83efefbb_Method">
    <vt:lpwstr>Standard</vt:lpwstr>
  </property>
  <property fmtid="{D5CDD505-2E9C-101B-9397-08002B2CF9AE}" pid="5" name="MSIP_Label_55e46f04-1151-4928-a464-2b4d83efefbb_Name">
    <vt:lpwstr>General Information</vt:lpwstr>
  </property>
  <property fmtid="{D5CDD505-2E9C-101B-9397-08002B2CF9AE}" pid="6" name="MSIP_Label_55e46f04-1151-4928-a464-2b4d83efefbb_SiteId">
    <vt:lpwstr>52d58be5-69b4-421b-836e-b92dbe0b067d</vt:lpwstr>
  </property>
  <property fmtid="{D5CDD505-2E9C-101B-9397-08002B2CF9AE}" pid="7" name="MSIP_Label_55e46f04-1151-4928-a464-2b4d83efefbb_ActionId">
    <vt:lpwstr>085805b5-91bc-4283-8414-cffd015df445</vt:lpwstr>
  </property>
  <property fmtid="{D5CDD505-2E9C-101B-9397-08002B2CF9AE}" pid="8" name="MSIP_Label_55e46f04-1151-4928-a464-2b4d83efefbb_ContentBits">
    <vt:lpwstr>0</vt:lpwstr>
  </property>
</Properties>
</file>